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30"/>
  </p:notesMasterIdLst>
  <p:sldIdLst>
    <p:sldId id="256" r:id="rId2"/>
    <p:sldId id="270" r:id="rId3"/>
    <p:sldId id="318" r:id="rId4"/>
    <p:sldId id="319" r:id="rId5"/>
    <p:sldId id="340" r:id="rId6"/>
    <p:sldId id="273" r:id="rId7"/>
    <p:sldId id="330" r:id="rId8"/>
    <p:sldId id="271" r:id="rId9"/>
    <p:sldId id="274" r:id="rId10"/>
    <p:sldId id="334" r:id="rId11"/>
    <p:sldId id="341" r:id="rId12"/>
    <p:sldId id="336" r:id="rId13"/>
    <p:sldId id="347" r:id="rId14"/>
    <p:sldId id="342" r:id="rId15"/>
    <p:sldId id="329" r:id="rId16"/>
    <p:sldId id="287" r:id="rId17"/>
    <p:sldId id="298" r:id="rId18"/>
    <p:sldId id="300" r:id="rId19"/>
    <p:sldId id="338" r:id="rId20"/>
    <p:sldId id="339" r:id="rId21"/>
    <p:sldId id="332" r:id="rId22"/>
    <p:sldId id="333" r:id="rId23"/>
    <p:sldId id="326" r:id="rId24"/>
    <p:sldId id="343" r:id="rId25"/>
    <p:sldId id="344" r:id="rId26"/>
    <p:sldId id="351" r:id="rId27"/>
    <p:sldId id="349" r:id="rId28"/>
    <p:sldId id="350" r:id="rId2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E7D7"/>
    <a:srgbClr val="5694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88710" autoAdjust="0"/>
  </p:normalViewPr>
  <p:slideViewPr>
    <p:cSldViewPr>
      <p:cViewPr>
        <p:scale>
          <a:sx n="80" d="100"/>
          <a:sy n="80" d="100"/>
        </p:scale>
        <p:origin x="-1080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8111623007327357"/>
          <c:y val="4.2162646335874798E-2"/>
          <c:w val="0.61780327628394616"/>
          <c:h val="0.70887139107611563"/>
        </c:manualLayout>
      </c:layout>
      <c:barChart>
        <c:barDir val="col"/>
        <c:grouping val="clustered"/>
        <c:ser>
          <c:idx val="1"/>
          <c:order val="0"/>
          <c:tx>
            <c:strRef>
              <c:f>Arkusz1!$C$1</c:f>
              <c:strCache>
                <c:ptCount val="1"/>
                <c:pt idx="0">
                  <c:v>Rok szkolny 2016/2017</c:v>
                </c:pt>
              </c:strCache>
            </c:strRef>
          </c:tx>
          <c:cat>
            <c:strRef>
              <c:f>Arkusz1!$A$2:$A$12</c:f>
              <c:strCache>
                <c:ptCount val="11"/>
                <c:pt idx="0">
                  <c:v>SP1</c:v>
                </c:pt>
                <c:pt idx="1">
                  <c:v>SP 2</c:v>
                </c:pt>
                <c:pt idx="2">
                  <c:v>SP3</c:v>
                </c:pt>
                <c:pt idx="3">
                  <c:v>SP 4</c:v>
                </c:pt>
                <c:pt idx="4">
                  <c:v>SP 5</c:v>
                </c:pt>
                <c:pt idx="5">
                  <c:v>SP7</c:v>
                </c:pt>
                <c:pt idx="6">
                  <c:v>SP8</c:v>
                </c:pt>
                <c:pt idx="7">
                  <c:v>SP13</c:v>
                </c:pt>
                <c:pt idx="8">
                  <c:v>G1</c:v>
                </c:pt>
                <c:pt idx="9">
                  <c:v>G2</c:v>
                </c:pt>
                <c:pt idx="10">
                  <c:v>średnia</c:v>
                </c:pt>
              </c:strCache>
            </c:strRef>
          </c:cat>
          <c:val>
            <c:numRef>
              <c:f>Arkusz1!$C$2:$C$12</c:f>
              <c:numCache>
                <c:formatCode>0.00</c:formatCode>
                <c:ptCount val="11"/>
                <c:pt idx="0">
                  <c:v>23.74</c:v>
                </c:pt>
                <c:pt idx="1">
                  <c:v>18.71</c:v>
                </c:pt>
                <c:pt idx="2">
                  <c:v>17.5</c:v>
                </c:pt>
                <c:pt idx="3">
                  <c:v>13</c:v>
                </c:pt>
                <c:pt idx="4">
                  <c:v>23</c:v>
                </c:pt>
                <c:pt idx="5">
                  <c:v>22.150000000000006</c:v>
                </c:pt>
                <c:pt idx="6">
                  <c:v>21.18</c:v>
                </c:pt>
                <c:pt idx="7">
                  <c:v>22.419999999999995</c:v>
                </c:pt>
                <c:pt idx="8">
                  <c:v>28.5</c:v>
                </c:pt>
                <c:pt idx="9">
                  <c:v>29.439999999999994</c:v>
                </c:pt>
                <c:pt idx="10">
                  <c:v>21.959999999999994</c:v>
                </c:pt>
              </c:numCache>
            </c:numRef>
          </c:val>
        </c:ser>
        <c:ser>
          <c:idx val="2"/>
          <c:order val="1"/>
          <c:tx>
            <c:strRef>
              <c:f>Arkusz1!$D$1</c:f>
              <c:strCache>
                <c:ptCount val="1"/>
                <c:pt idx="0">
                  <c:v>Rok szkolny 2017/20182</c:v>
                </c:pt>
              </c:strCache>
            </c:strRef>
          </c:tx>
          <c:cat>
            <c:strRef>
              <c:f>Arkusz1!$A$2:$A$12</c:f>
              <c:strCache>
                <c:ptCount val="11"/>
                <c:pt idx="0">
                  <c:v>SP1</c:v>
                </c:pt>
                <c:pt idx="1">
                  <c:v>SP 2</c:v>
                </c:pt>
                <c:pt idx="2">
                  <c:v>SP3</c:v>
                </c:pt>
                <c:pt idx="3">
                  <c:v>SP 4</c:v>
                </c:pt>
                <c:pt idx="4">
                  <c:v>SP 5</c:v>
                </c:pt>
                <c:pt idx="5">
                  <c:v>SP7</c:v>
                </c:pt>
                <c:pt idx="6">
                  <c:v>SP8</c:v>
                </c:pt>
                <c:pt idx="7">
                  <c:v>SP13</c:v>
                </c:pt>
                <c:pt idx="8">
                  <c:v>G1</c:v>
                </c:pt>
                <c:pt idx="9">
                  <c:v>G2</c:v>
                </c:pt>
                <c:pt idx="10">
                  <c:v>średnia</c:v>
                </c:pt>
              </c:strCache>
            </c:strRef>
          </c:cat>
          <c:val>
            <c:numRef>
              <c:f>Arkusz1!$D$2:$D$12</c:f>
              <c:numCache>
                <c:formatCode>0.00</c:formatCode>
                <c:ptCount val="11"/>
                <c:pt idx="0">
                  <c:v>23.43</c:v>
                </c:pt>
                <c:pt idx="1">
                  <c:v>16.630000000000006</c:v>
                </c:pt>
                <c:pt idx="2">
                  <c:v>16.779999999999994</c:v>
                </c:pt>
                <c:pt idx="3">
                  <c:v>13</c:v>
                </c:pt>
                <c:pt idx="4">
                  <c:v>23.47</c:v>
                </c:pt>
                <c:pt idx="5">
                  <c:v>22.07</c:v>
                </c:pt>
                <c:pt idx="6">
                  <c:v>20.919999999999995</c:v>
                </c:pt>
                <c:pt idx="7">
                  <c:v>22</c:v>
                </c:pt>
                <c:pt idx="8">
                  <c:v>27.56</c:v>
                </c:pt>
                <c:pt idx="9">
                  <c:v>28</c:v>
                </c:pt>
                <c:pt idx="10">
                  <c:v>21.4</c:v>
                </c:pt>
              </c:numCache>
            </c:numRef>
          </c:val>
        </c:ser>
        <c:ser>
          <c:idx val="3"/>
          <c:order val="2"/>
          <c:tx>
            <c:strRef>
              <c:f>Arkusz1!$E$1</c:f>
              <c:strCache>
                <c:ptCount val="1"/>
                <c:pt idx="0">
                  <c:v>Rok szkolny 2018/2019</c:v>
                </c:pt>
              </c:strCache>
            </c:strRef>
          </c:tx>
          <c:dLbls>
            <c:dLbl>
              <c:idx val="1"/>
              <c:layout>
                <c:manualLayout>
                  <c:x val="-6.7739204064352311E-3"/>
                  <c:y val="-4.2328042328042333E-2"/>
                </c:manualLayout>
              </c:layout>
              <c:showVal val="1"/>
            </c:dLbl>
            <c:dLbl>
              <c:idx val="2"/>
              <c:layout>
                <c:manualLayout>
                  <c:x val="-5.0804403048264231E-3"/>
                  <c:y val="3.4391534391534341E-2"/>
                </c:manualLayout>
              </c:layout>
              <c:showVal val="1"/>
            </c:dLbl>
            <c:dLbl>
              <c:idx val="3"/>
              <c:layout>
                <c:manualLayout>
                  <c:x val="-1.6934801016088089E-2"/>
                  <c:y val="5.5555555555555546E-2"/>
                </c:manualLayout>
              </c:layout>
              <c:showVal val="1"/>
            </c:dLbl>
            <c:dLbl>
              <c:idx val="4"/>
              <c:layout>
                <c:manualLayout>
                  <c:x val="-2.5402201524132115E-2"/>
                  <c:y val="-4.2328250635337322E-2"/>
                </c:manualLayout>
              </c:layout>
              <c:showVal val="1"/>
            </c:dLbl>
            <c:showVal val="1"/>
          </c:dLbls>
          <c:cat>
            <c:strRef>
              <c:f>Arkusz1!$A$2:$A$12</c:f>
              <c:strCache>
                <c:ptCount val="11"/>
                <c:pt idx="0">
                  <c:v>SP1</c:v>
                </c:pt>
                <c:pt idx="1">
                  <c:v>SP 2</c:v>
                </c:pt>
                <c:pt idx="2">
                  <c:v>SP3</c:v>
                </c:pt>
                <c:pt idx="3">
                  <c:v>SP 4</c:v>
                </c:pt>
                <c:pt idx="4">
                  <c:v>SP 5</c:v>
                </c:pt>
                <c:pt idx="5">
                  <c:v>SP7</c:v>
                </c:pt>
                <c:pt idx="6">
                  <c:v>SP8</c:v>
                </c:pt>
                <c:pt idx="7">
                  <c:v>SP13</c:v>
                </c:pt>
                <c:pt idx="8">
                  <c:v>G1</c:v>
                </c:pt>
                <c:pt idx="9">
                  <c:v>G2</c:v>
                </c:pt>
                <c:pt idx="10">
                  <c:v>średnia</c:v>
                </c:pt>
              </c:strCache>
            </c:strRef>
          </c:cat>
          <c:val>
            <c:numRef>
              <c:f>Arkusz1!$E$2:$E$12</c:f>
              <c:numCache>
                <c:formatCode>0.00</c:formatCode>
                <c:ptCount val="11"/>
                <c:pt idx="0">
                  <c:v>23.22</c:v>
                </c:pt>
                <c:pt idx="1">
                  <c:v>16.779999999999994</c:v>
                </c:pt>
                <c:pt idx="2">
                  <c:v>17.100000000000001</c:v>
                </c:pt>
                <c:pt idx="3">
                  <c:v>13.72</c:v>
                </c:pt>
                <c:pt idx="4">
                  <c:v>22.7</c:v>
                </c:pt>
                <c:pt idx="5">
                  <c:v>21.5</c:v>
                </c:pt>
                <c:pt idx="6">
                  <c:v>18.809999999999999</c:v>
                </c:pt>
                <c:pt idx="7">
                  <c:v>21.06</c:v>
                </c:pt>
                <c:pt idx="8">
                  <c:v>25.8</c:v>
                </c:pt>
                <c:pt idx="9">
                  <c:v>28.8</c:v>
                </c:pt>
                <c:pt idx="10">
                  <c:v>20.95</c:v>
                </c:pt>
              </c:numCache>
            </c:numRef>
          </c:val>
        </c:ser>
        <c:axId val="159811840"/>
        <c:axId val="160497664"/>
      </c:barChart>
      <c:catAx>
        <c:axId val="159811840"/>
        <c:scaling>
          <c:orientation val="minMax"/>
        </c:scaling>
        <c:axPos val="b"/>
        <c:tickLblPos val="nextTo"/>
        <c:crossAx val="160497664"/>
        <c:crosses val="autoZero"/>
        <c:auto val="1"/>
        <c:lblAlgn val="ctr"/>
        <c:lblOffset val="100"/>
      </c:catAx>
      <c:valAx>
        <c:axId val="160497664"/>
        <c:scaling>
          <c:orientation val="minMax"/>
        </c:scaling>
        <c:axPos val="l"/>
        <c:majorGridlines/>
        <c:numFmt formatCode="0.00" sourceLinked="1"/>
        <c:tickLblPos val="nextTo"/>
        <c:crossAx val="159811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908038696687068"/>
          <c:y val="0.42366579177602798"/>
          <c:w val="0.19091961303312979"/>
          <c:h val="0.3040869891263599"/>
        </c:manualLayout>
      </c:layout>
      <c:txPr>
        <a:bodyPr/>
        <a:lstStyle/>
        <a:p>
          <a:pPr>
            <a:defRPr sz="1100"/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Subwencja MEN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plan IX 2019</c:v>
                </c:pt>
              </c:strCache>
            </c:strRef>
          </c:cat>
          <c:val>
            <c:numRef>
              <c:f>Arkusz1!$B$2:$B$5</c:f>
              <c:numCache>
                <c:formatCode>#,##0.00</c:formatCode>
                <c:ptCount val="4"/>
                <c:pt idx="0">
                  <c:v>20996373</c:v>
                </c:pt>
                <c:pt idx="1">
                  <c:v>21241721</c:v>
                </c:pt>
                <c:pt idx="2">
                  <c:v>22037194</c:v>
                </c:pt>
                <c:pt idx="3">
                  <c:v>22445626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Gmina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plan IX 2019</c:v>
                </c:pt>
              </c:strCache>
            </c:strRef>
          </c:cat>
          <c:val>
            <c:numRef>
              <c:f>Arkusz1!$C$2:$C$5</c:f>
              <c:numCache>
                <c:formatCode>#,##0.00</c:formatCode>
                <c:ptCount val="4"/>
                <c:pt idx="0">
                  <c:v>15859013.369999999</c:v>
                </c:pt>
                <c:pt idx="1">
                  <c:v>17415143.649999999</c:v>
                </c:pt>
                <c:pt idx="2">
                  <c:v>20574235.530000001</c:v>
                </c:pt>
                <c:pt idx="3">
                  <c:v>21664657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plan IX 2019</c:v>
                </c:pt>
              </c:strCache>
            </c:strRef>
          </c:cat>
          <c:val>
            <c:numRef>
              <c:f>Arkusz1!$D$2:$D$5</c:f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Dotacje celowe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plan IX 2019</c:v>
                </c:pt>
              </c:strCache>
            </c:strRef>
          </c:cat>
          <c:val>
            <c:numRef>
              <c:f>Arkusz1!$E$2:$E$5</c:f>
              <c:numCache>
                <c:formatCode>#,##0.00</c:formatCode>
                <c:ptCount val="4"/>
                <c:pt idx="0">
                  <c:v>2519795.4200000018</c:v>
                </c:pt>
                <c:pt idx="1">
                  <c:v>2409207.3499999996</c:v>
                </c:pt>
                <c:pt idx="2">
                  <c:v>2179810.9299999997</c:v>
                </c:pt>
                <c:pt idx="3">
                  <c:v>2014080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Inne wpływy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plan IX 2019</c:v>
                </c:pt>
              </c:strCache>
            </c:strRef>
          </c:cat>
          <c:val>
            <c:numRef>
              <c:f>Arkusz1!$F$2:$F$5</c:f>
              <c:numCache>
                <c:formatCode>#,##0.00</c:formatCode>
                <c:ptCount val="4"/>
                <c:pt idx="0">
                  <c:v>2412807.6</c:v>
                </c:pt>
                <c:pt idx="1">
                  <c:v>2563457.3299999996</c:v>
                </c:pt>
                <c:pt idx="2">
                  <c:v>2552124.75</c:v>
                </c:pt>
                <c:pt idx="3">
                  <c:v>2596451</c:v>
                </c:pt>
              </c:numCache>
            </c:numRef>
          </c:val>
        </c:ser>
        <c:axId val="162997760"/>
        <c:axId val="162999296"/>
      </c:barChart>
      <c:catAx>
        <c:axId val="1629977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l-PL"/>
          </a:p>
        </c:txPr>
        <c:crossAx val="162999296"/>
        <c:crosses val="autoZero"/>
        <c:auto val="1"/>
        <c:lblAlgn val="ctr"/>
        <c:lblOffset val="100"/>
      </c:catAx>
      <c:valAx>
        <c:axId val="162999296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lang="en-US" sz="1400"/>
            </a:pPr>
            <a:endParaRPr lang="pl-PL"/>
          </a:p>
        </c:txPr>
        <c:crossAx val="1629977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 sz="1100"/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7.5647756138865374E-2"/>
          <c:y val="5.1421905595133877E-2"/>
          <c:w val="0.73905524116834365"/>
          <c:h val="0.7772488855559847"/>
        </c:manualLayout>
      </c:layout>
      <c:barChart>
        <c:barDir val="col"/>
        <c:grouping val="clustered"/>
        <c:ser>
          <c:idx val="1"/>
          <c:order val="0"/>
          <c:tx>
            <c:strRef>
              <c:f>Arkusz1!$C$1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8.4674005080443582E-3"/>
                  <c:y val="2.6455026455027056E-3"/>
                </c:manualLayout>
              </c:layout>
              <c:showVal val="1"/>
            </c:dLbl>
            <c:dLbl>
              <c:idx val="1"/>
              <c:layout>
                <c:manualLayout>
                  <c:x val="6.7738669115146675E-3"/>
                  <c:y val="-6.7723531686922182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0" i="0" baseline="0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Arkusz1!$A$2:$A$3</c:f>
              <c:strCache>
                <c:ptCount val="2"/>
                <c:pt idx="0">
                  <c:v>wynagrodzenia pracowników</c:v>
                </c:pt>
                <c:pt idx="1">
                  <c:v>inne wydatki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84.210000000000022</c:v>
                </c:pt>
                <c:pt idx="1">
                  <c:v>15.79</c:v>
                </c:pt>
              </c:numCache>
            </c:numRef>
          </c:val>
        </c:ser>
        <c:ser>
          <c:idx val="2"/>
          <c:order val="1"/>
          <c:tx>
            <c:strRef>
              <c:f>Arkusz1!$D$1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6.04055717762611E-4"/>
                  <c:y val="1.5873000928333762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72,57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5.0804403048264534E-3"/>
                  <c:y val="5.2910052910052924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0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Arkusz1!$A$2:$A$3</c:f>
              <c:strCache>
                <c:ptCount val="2"/>
                <c:pt idx="0">
                  <c:v>wynagrodzenia pracowników</c:v>
                </c:pt>
                <c:pt idx="1">
                  <c:v>inne wydatki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78.61</c:v>
                </c:pt>
                <c:pt idx="1">
                  <c:v>21.39</c:v>
                </c:pt>
              </c:numCache>
            </c:numRef>
          </c:val>
        </c:ser>
        <c:ser>
          <c:idx val="3"/>
          <c:order val="2"/>
          <c:tx>
            <c:strRef>
              <c:f>Arkusz1!$E$1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Arkusz1!$A$2:$A$3</c:f>
              <c:strCache>
                <c:ptCount val="2"/>
                <c:pt idx="0">
                  <c:v>wynagrodzenia pracowników</c:v>
                </c:pt>
                <c:pt idx="1">
                  <c:v>inne wydatki</c:v>
                </c:pt>
              </c:strCache>
            </c:strRef>
          </c:cat>
          <c:val>
            <c:numRef>
              <c:f>Arkusz1!$E$2:$E$3</c:f>
              <c:numCache>
                <c:formatCode>General</c:formatCode>
                <c:ptCount val="2"/>
                <c:pt idx="0">
                  <c:v>85.52</c:v>
                </c:pt>
                <c:pt idx="1">
                  <c:v>14.48</c:v>
                </c:pt>
              </c:numCache>
            </c:numRef>
          </c:val>
        </c:ser>
        <c:axId val="163229056"/>
        <c:axId val="163251328"/>
      </c:barChart>
      <c:catAx>
        <c:axId val="163229056"/>
        <c:scaling>
          <c:orientation val="minMax"/>
        </c:scaling>
        <c:axPos val="b"/>
        <c:tickLblPos val="nextTo"/>
        <c:crossAx val="163251328"/>
        <c:crosses val="autoZero"/>
        <c:auto val="1"/>
        <c:lblAlgn val="ctr"/>
        <c:lblOffset val="100"/>
      </c:catAx>
      <c:valAx>
        <c:axId val="163251328"/>
        <c:scaling>
          <c:orientation val="minMax"/>
        </c:scaling>
        <c:axPos val="l"/>
        <c:majorGridlines/>
        <c:numFmt formatCode="General" sourceLinked="1"/>
        <c:tickLblPos val="nextTo"/>
        <c:crossAx val="16322905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 baseline="0">
                <a:solidFill>
                  <a:schemeClr val="tx1"/>
                </a:solidFill>
              </a:defRPr>
            </a:pPr>
            <a:endParaRPr lang="pl-PL"/>
          </a:p>
        </c:txPr>
      </c:legendEntry>
      <c:layout>
        <c:manualLayout>
          <c:xMode val="edge"/>
          <c:yMode val="edge"/>
          <c:x val="0.83127296223447378"/>
          <c:y val="0.33071725552151454"/>
          <c:w val="8.9538747257043583E-2"/>
          <c:h val="0.19258889003948321"/>
        </c:manualLayout>
      </c:layout>
      <c:txPr>
        <a:bodyPr/>
        <a:lstStyle/>
        <a:p>
          <a:pPr>
            <a:defRPr sz="1400">
              <a:solidFill>
                <a:schemeClr val="tx1"/>
              </a:solidFill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1"/>
          <c:order val="0"/>
          <c:tx>
            <c:strRef>
              <c:f>Arkusz1!$C$1</c:f>
              <c:strCache>
                <c:ptCount val="1"/>
                <c:pt idx="0">
                  <c:v>Rok budżetowy 2016</c:v>
                </c:pt>
              </c:strCache>
            </c:strRef>
          </c:tx>
          <c:cat>
            <c:strRef>
              <c:f>Arkusz1!$A$2:$A$4</c:f>
              <c:strCache>
                <c:ptCount val="3"/>
                <c:pt idx="0">
                  <c:v>Prac. pedagogiczni</c:v>
                </c:pt>
                <c:pt idx="1">
                  <c:v>Administracja</c:v>
                </c:pt>
                <c:pt idx="2">
                  <c:v>Obsługa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78.489999999999995</c:v>
                </c:pt>
                <c:pt idx="1">
                  <c:v>9.9700000000000006</c:v>
                </c:pt>
                <c:pt idx="2">
                  <c:v>11.54</c:v>
                </c:pt>
              </c:numCache>
            </c:numRef>
          </c:val>
        </c:ser>
        <c:ser>
          <c:idx val="2"/>
          <c:order val="1"/>
          <c:tx>
            <c:strRef>
              <c:f>Arkusz1!$D$1</c:f>
              <c:strCache>
                <c:ptCount val="1"/>
                <c:pt idx="0">
                  <c:v>Rok budżetowy 2017</c:v>
                </c:pt>
              </c:strCache>
            </c:strRef>
          </c:tx>
          <c:cat>
            <c:strRef>
              <c:f>Arkusz1!$A$2:$A$4</c:f>
              <c:strCache>
                <c:ptCount val="3"/>
                <c:pt idx="0">
                  <c:v>Prac. pedagogiczni</c:v>
                </c:pt>
                <c:pt idx="1">
                  <c:v>Administracja</c:v>
                </c:pt>
                <c:pt idx="2">
                  <c:v>Obsługa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81.88</c:v>
                </c:pt>
                <c:pt idx="1">
                  <c:v>8.9</c:v>
                </c:pt>
                <c:pt idx="2">
                  <c:v>9.2200000000000024</c:v>
                </c:pt>
              </c:numCache>
            </c:numRef>
          </c:val>
        </c:ser>
        <c:ser>
          <c:idx val="3"/>
          <c:order val="2"/>
          <c:tx>
            <c:strRef>
              <c:f>Arkusz1!$E$1</c:f>
              <c:strCache>
                <c:ptCount val="1"/>
                <c:pt idx="0">
                  <c:v>Rok budżetowy 2018</c:v>
                </c:pt>
              </c:strCache>
            </c:strRef>
          </c:tx>
          <c:dLbls>
            <c:showVal val="1"/>
          </c:dLbls>
          <c:cat>
            <c:strRef>
              <c:f>Arkusz1!$A$2:$A$4</c:f>
              <c:strCache>
                <c:ptCount val="3"/>
                <c:pt idx="0">
                  <c:v>Prac. pedagogiczni</c:v>
                </c:pt>
                <c:pt idx="1">
                  <c:v>Administracja</c:v>
                </c:pt>
                <c:pt idx="2">
                  <c:v>Obsługa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77.569999999999993</c:v>
                </c:pt>
                <c:pt idx="1">
                  <c:v>9.41</c:v>
                </c:pt>
                <c:pt idx="2">
                  <c:v>13.02</c:v>
                </c:pt>
              </c:numCache>
            </c:numRef>
          </c:val>
        </c:ser>
        <c:axId val="163355648"/>
        <c:axId val="163361536"/>
      </c:barChart>
      <c:catAx>
        <c:axId val="163355648"/>
        <c:scaling>
          <c:orientation val="minMax"/>
        </c:scaling>
        <c:axPos val="b"/>
        <c:tickLblPos val="nextTo"/>
        <c:crossAx val="163361536"/>
        <c:crosses val="autoZero"/>
        <c:auto val="1"/>
        <c:lblAlgn val="ctr"/>
        <c:lblOffset val="100"/>
      </c:catAx>
      <c:valAx>
        <c:axId val="163361536"/>
        <c:scaling>
          <c:orientation val="minMax"/>
        </c:scaling>
        <c:axPos val="l"/>
        <c:majorGridlines/>
        <c:numFmt formatCode="General" sourceLinked="1"/>
        <c:tickLblPos val="nextTo"/>
        <c:crossAx val="1633556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1"/>
          <c:order val="0"/>
          <c:tx>
            <c:strRef>
              <c:f>Arkusz1!$C$1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Arkusz1!$A$2:$A$11</c:f>
              <c:strCache>
                <c:ptCount val="10"/>
                <c:pt idx="0">
                  <c:v>ZPO</c:v>
                </c:pt>
                <c:pt idx="1">
                  <c:v>ZPO 2</c:v>
                </c:pt>
                <c:pt idx="2">
                  <c:v>ZPO 3</c:v>
                </c:pt>
                <c:pt idx="3">
                  <c:v>ZPO 4</c:v>
                </c:pt>
                <c:pt idx="4">
                  <c:v>ZPO 5</c:v>
                </c:pt>
                <c:pt idx="5">
                  <c:v>SP 8</c:v>
                </c:pt>
                <c:pt idx="6">
                  <c:v>ZSP 1</c:v>
                </c:pt>
                <c:pt idx="7">
                  <c:v>SP4</c:v>
                </c:pt>
                <c:pt idx="8">
                  <c:v>G 2</c:v>
                </c:pt>
                <c:pt idx="9">
                  <c:v>średnio</c:v>
                </c:pt>
              </c:strCache>
            </c:strRef>
          </c:cat>
          <c:val>
            <c:numRef>
              <c:f>Arkusz1!$C$2:$C$11</c:f>
              <c:numCache>
                <c:formatCode>General</c:formatCode>
                <c:ptCount val="10"/>
                <c:pt idx="0">
                  <c:v>9420.7300000000068</c:v>
                </c:pt>
                <c:pt idx="1">
                  <c:v>6614.3200000000024</c:v>
                </c:pt>
                <c:pt idx="2">
                  <c:v>13648.67</c:v>
                </c:pt>
                <c:pt idx="3">
                  <c:v>7321.6600000000044</c:v>
                </c:pt>
                <c:pt idx="4">
                  <c:v>7458.95</c:v>
                </c:pt>
                <c:pt idx="5">
                  <c:v>7464.26</c:v>
                </c:pt>
                <c:pt idx="6">
                  <c:v>8442.6</c:v>
                </c:pt>
                <c:pt idx="7">
                  <c:v>14448.7</c:v>
                </c:pt>
                <c:pt idx="8">
                  <c:v>7058.24</c:v>
                </c:pt>
                <c:pt idx="9">
                  <c:v>9097.57</c:v>
                </c:pt>
              </c:numCache>
            </c:numRef>
          </c:val>
        </c:ser>
        <c:ser>
          <c:idx val="2"/>
          <c:order val="1"/>
          <c:tx>
            <c:strRef>
              <c:f>Arkusz1!$D$1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Arkusz1!$A$2:$A$11</c:f>
              <c:strCache>
                <c:ptCount val="10"/>
                <c:pt idx="0">
                  <c:v>ZPO</c:v>
                </c:pt>
                <c:pt idx="1">
                  <c:v>ZPO 2</c:v>
                </c:pt>
                <c:pt idx="2">
                  <c:v>ZPO 3</c:v>
                </c:pt>
                <c:pt idx="3">
                  <c:v>ZPO 4</c:v>
                </c:pt>
                <c:pt idx="4">
                  <c:v>ZPO 5</c:v>
                </c:pt>
                <c:pt idx="5">
                  <c:v>SP 8</c:v>
                </c:pt>
                <c:pt idx="6">
                  <c:v>ZSP 1</c:v>
                </c:pt>
                <c:pt idx="7">
                  <c:v>SP4</c:v>
                </c:pt>
                <c:pt idx="8">
                  <c:v>G 2</c:v>
                </c:pt>
                <c:pt idx="9">
                  <c:v>średnio</c:v>
                </c:pt>
              </c:strCache>
            </c:strRef>
          </c:cat>
          <c:val>
            <c:numRef>
              <c:f>Arkusz1!$D$2:$D$11</c:f>
              <c:numCache>
                <c:formatCode>General</c:formatCode>
                <c:ptCount val="10"/>
                <c:pt idx="0">
                  <c:v>10451.48</c:v>
                </c:pt>
                <c:pt idx="1">
                  <c:v>7677.3600000000024</c:v>
                </c:pt>
                <c:pt idx="2">
                  <c:v>16849.189999999981</c:v>
                </c:pt>
                <c:pt idx="3">
                  <c:v>8433.77</c:v>
                </c:pt>
                <c:pt idx="4">
                  <c:v>8485.02</c:v>
                </c:pt>
                <c:pt idx="5">
                  <c:v>8802.3699999999844</c:v>
                </c:pt>
                <c:pt idx="6">
                  <c:v>8882.8499999999876</c:v>
                </c:pt>
                <c:pt idx="7">
                  <c:v>19251.21</c:v>
                </c:pt>
                <c:pt idx="8">
                  <c:v>7166.6200000000044</c:v>
                </c:pt>
                <c:pt idx="9">
                  <c:v>10666.65</c:v>
                </c:pt>
              </c:numCache>
            </c:numRef>
          </c:val>
        </c:ser>
        <c:ser>
          <c:idx val="3"/>
          <c:order val="2"/>
          <c:tx>
            <c:strRef>
              <c:f>Arkusz1!$E$1</c:f>
              <c:strCache>
                <c:ptCount val="1"/>
                <c:pt idx="0">
                  <c:v>2018</c:v>
                </c:pt>
              </c:strCache>
            </c:strRef>
          </c:tx>
          <c:dLbls>
            <c:dLbl>
              <c:idx val="1"/>
              <c:layout>
                <c:manualLayout>
                  <c:x val="-1.4910247355133443E-2"/>
                  <c:y val="-3.0866359269839373E-2"/>
                </c:manualLayout>
              </c:layout>
              <c:showVal val="1"/>
            </c:dLbl>
            <c:dLbl>
              <c:idx val="2"/>
              <c:layout>
                <c:manualLayout>
                  <c:x val="-2.9820494710266886E-3"/>
                  <c:y val="-4.7702555235206313E-2"/>
                </c:manualLayout>
              </c:layout>
              <c:showVal val="1"/>
            </c:dLbl>
            <c:dLbl>
              <c:idx val="3"/>
              <c:layout>
                <c:manualLayout>
                  <c:x val="-1.0437173148593411E-2"/>
                  <c:y val="-3.6478424591628346E-2"/>
                </c:manualLayout>
              </c:layout>
              <c:showVal val="1"/>
            </c:dLbl>
            <c:dLbl>
              <c:idx val="4"/>
              <c:layout>
                <c:manualLayout>
                  <c:x val="-1.1928197884106758E-2"/>
                  <c:y val="-9.8211143131307077E-2"/>
                </c:manualLayout>
              </c:layout>
              <c:showVal val="1"/>
            </c:dLbl>
            <c:dLbl>
              <c:idx val="5"/>
              <c:layout>
                <c:manualLayout>
                  <c:x val="-2.2365371032700174E-2"/>
                  <c:y val="-2.5254293948050392E-2"/>
                </c:manualLayout>
              </c:layout>
              <c:showVal val="1"/>
            </c:dLbl>
            <c:dLbl>
              <c:idx val="7"/>
              <c:layout>
                <c:manualLayout>
                  <c:x val="-1.1928197884106758E-2"/>
                  <c:y val="-0.19922831892350865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Arkusz1!$A$2:$A$11</c:f>
              <c:strCache>
                <c:ptCount val="10"/>
                <c:pt idx="0">
                  <c:v>ZPO</c:v>
                </c:pt>
                <c:pt idx="1">
                  <c:v>ZPO 2</c:v>
                </c:pt>
                <c:pt idx="2">
                  <c:v>ZPO 3</c:v>
                </c:pt>
                <c:pt idx="3">
                  <c:v>ZPO 4</c:v>
                </c:pt>
                <c:pt idx="4">
                  <c:v>ZPO 5</c:v>
                </c:pt>
                <c:pt idx="5">
                  <c:v>SP 8</c:v>
                </c:pt>
                <c:pt idx="6">
                  <c:v>ZSP 1</c:v>
                </c:pt>
                <c:pt idx="7">
                  <c:v>SP4</c:v>
                </c:pt>
                <c:pt idx="8">
                  <c:v>G 2</c:v>
                </c:pt>
                <c:pt idx="9">
                  <c:v>średnio</c:v>
                </c:pt>
              </c:strCache>
            </c:strRef>
          </c:cat>
          <c:val>
            <c:numRef>
              <c:f>Arkusz1!$E$2:$E$11</c:f>
              <c:numCache>
                <c:formatCode>#,##0.00</c:formatCode>
                <c:ptCount val="10"/>
                <c:pt idx="0">
                  <c:v>10517.83</c:v>
                </c:pt>
                <c:pt idx="1">
                  <c:v>7054.42</c:v>
                </c:pt>
                <c:pt idx="2">
                  <c:v>15219.09</c:v>
                </c:pt>
                <c:pt idx="3">
                  <c:v>7395.07</c:v>
                </c:pt>
                <c:pt idx="4">
                  <c:v>7441.73</c:v>
                </c:pt>
                <c:pt idx="5">
                  <c:v>7828.57</c:v>
                </c:pt>
                <c:pt idx="6">
                  <c:v>10837.15</c:v>
                </c:pt>
                <c:pt idx="7">
                  <c:v>13837.369999999984</c:v>
                </c:pt>
                <c:pt idx="8">
                  <c:v>18601.47</c:v>
                </c:pt>
                <c:pt idx="9">
                  <c:v>10970.3</c:v>
                </c:pt>
              </c:numCache>
            </c:numRef>
          </c:val>
        </c:ser>
        <c:axId val="163457280"/>
        <c:axId val="163467264"/>
      </c:barChart>
      <c:catAx>
        <c:axId val="163457280"/>
        <c:scaling>
          <c:orientation val="minMax"/>
        </c:scaling>
        <c:axPos val="b"/>
        <c:tickLblPos val="nextTo"/>
        <c:crossAx val="163467264"/>
        <c:crosses val="autoZero"/>
        <c:auto val="1"/>
        <c:lblAlgn val="ctr"/>
        <c:lblOffset val="100"/>
      </c:catAx>
      <c:valAx>
        <c:axId val="163467264"/>
        <c:scaling>
          <c:orientation val="minMax"/>
        </c:scaling>
        <c:axPos val="l"/>
        <c:majorGridlines/>
        <c:numFmt formatCode="General" sourceLinked="1"/>
        <c:tickLblPos val="nextTo"/>
        <c:crossAx val="1634572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Arkusz1!$A$2:$A$12</c:f>
              <c:strCache>
                <c:ptCount val="11"/>
                <c:pt idx="0">
                  <c:v>PP 1</c:v>
                </c:pt>
                <c:pt idx="1">
                  <c:v>PP 6</c:v>
                </c:pt>
                <c:pt idx="2">
                  <c:v>PP 9</c:v>
                </c:pt>
                <c:pt idx="3">
                  <c:v>PP 4</c:v>
                </c:pt>
                <c:pt idx="4">
                  <c:v>PP 3</c:v>
                </c:pt>
                <c:pt idx="5">
                  <c:v>PP 2</c:v>
                </c:pt>
                <c:pt idx="6">
                  <c:v>PP 7</c:v>
                </c:pt>
                <c:pt idx="7">
                  <c:v>PP 10</c:v>
                </c:pt>
                <c:pt idx="8">
                  <c:v>PP 12</c:v>
                </c:pt>
                <c:pt idx="9">
                  <c:v>PP 16</c:v>
                </c:pt>
                <c:pt idx="10">
                  <c:v>średnio</c:v>
                </c:pt>
              </c:strCache>
            </c:strRef>
          </c:cat>
          <c:val>
            <c:numRef>
              <c:f>Arkusz1!$B$2:$B$12</c:f>
              <c:numCache>
                <c:formatCode>General</c:formatCode>
                <c:ptCount val="11"/>
                <c:pt idx="0">
                  <c:v>757.75</c:v>
                </c:pt>
                <c:pt idx="1">
                  <c:v>713.68000000000052</c:v>
                </c:pt>
                <c:pt idx="2">
                  <c:v>796.22</c:v>
                </c:pt>
                <c:pt idx="3">
                  <c:v>669.71</c:v>
                </c:pt>
                <c:pt idx="4">
                  <c:v>611.54</c:v>
                </c:pt>
                <c:pt idx="5">
                  <c:v>610.83999999999946</c:v>
                </c:pt>
                <c:pt idx="6">
                  <c:v>631.43999999999949</c:v>
                </c:pt>
                <c:pt idx="7">
                  <c:v>644.27000000000055</c:v>
                </c:pt>
                <c:pt idx="8" formatCode="0.00">
                  <c:v>894.4</c:v>
                </c:pt>
                <c:pt idx="9">
                  <c:v>758.23</c:v>
                </c:pt>
                <c:pt idx="10">
                  <c:v>708.81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Arkusz1!$A$2:$A$12</c:f>
              <c:strCache>
                <c:ptCount val="11"/>
                <c:pt idx="0">
                  <c:v>PP 1</c:v>
                </c:pt>
                <c:pt idx="1">
                  <c:v>PP 6</c:v>
                </c:pt>
                <c:pt idx="2">
                  <c:v>PP 9</c:v>
                </c:pt>
                <c:pt idx="3">
                  <c:v>PP 4</c:v>
                </c:pt>
                <c:pt idx="4">
                  <c:v>PP 3</c:v>
                </c:pt>
                <c:pt idx="5">
                  <c:v>PP 2</c:v>
                </c:pt>
                <c:pt idx="6">
                  <c:v>PP 7</c:v>
                </c:pt>
                <c:pt idx="7">
                  <c:v>PP 10</c:v>
                </c:pt>
                <c:pt idx="8">
                  <c:v>PP 12</c:v>
                </c:pt>
                <c:pt idx="9">
                  <c:v>PP 16</c:v>
                </c:pt>
                <c:pt idx="10">
                  <c:v>średnio</c:v>
                </c:pt>
              </c:strCache>
            </c:strRef>
          </c:cat>
          <c:val>
            <c:numRef>
              <c:f>Arkusz1!$C$2:$C$12</c:f>
              <c:numCache>
                <c:formatCode>General</c:formatCode>
                <c:ptCount val="11"/>
                <c:pt idx="0">
                  <c:v>824.92</c:v>
                </c:pt>
                <c:pt idx="1">
                  <c:v>755.14</c:v>
                </c:pt>
                <c:pt idx="2">
                  <c:v>808.98</c:v>
                </c:pt>
                <c:pt idx="3" formatCode="0.00">
                  <c:v>588.79999999999995</c:v>
                </c:pt>
                <c:pt idx="4">
                  <c:v>484.81</c:v>
                </c:pt>
                <c:pt idx="5">
                  <c:v>594.73</c:v>
                </c:pt>
                <c:pt idx="6">
                  <c:v>615.99</c:v>
                </c:pt>
                <c:pt idx="7">
                  <c:v>627.93999999999949</c:v>
                </c:pt>
                <c:pt idx="8">
                  <c:v>975.06</c:v>
                </c:pt>
                <c:pt idx="9">
                  <c:v>511.46999999999974</c:v>
                </c:pt>
                <c:pt idx="10">
                  <c:v>678.78000000000054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2018</c:v>
                </c:pt>
              </c:strCache>
            </c:strRef>
          </c:tx>
          <c:dLbls>
            <c:dLbl>
              <c:idx val="0"/>
              <c:layout>
                <c:manualLayout>
                  <c:x val="-3.386960203217616E-3"/>
                  <c:y val="-2.6455026455026485E-2"/>
                </c:manualLayout>
              </c:layout>
              <c:showVal val="1"/>
            </c:dLbl>
            <c:dLbl>
              <c:idx val="1"/>
              <c:layout>
                <c:manualLayout>
                  <c:x val="-1.6934801016088093E-3"/>
                  <c:y val="4.4973544973544971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3.96825396825396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Arkusz1!$A$2:$A$12</c:f>
              <c:strCache>
                <c:ptCount val="11"/>
                <c:pt idx="0">
                  <c:v>PP 1</c:v>
                </c:pt>
                <c:pt idx="1">
                  <c:v>PP 6</c:v>
                </c:pt>
                <c:pt idx="2">
                  <c:v>PP 9</c:v>
                </c:pt>
                <c:pt idx="3">
                  <c:v>PP 4</c:v>
                </c:pt>
                <c:pt idx="4">
                  <c:v>PP 3</c:v>
                </c:pt>
                <c:pt idx="5">
                  <c:v>PP 2</c:v>
                </c:pt>
                <c:pt idx="6">
                  <c:v>PP 7</c:v>
                </c:pt>
                <c:pt idx="7">
                  <c:v>PP 10</c:v>
                </c:pt>
                <c:pt idx="8">
                  <c:v>PP 12</c:v>
                </c:pt>
                <c:pt idx="9">
                  <c:v>PP 16</c:v>
                </c:pt>
                <c:pt idx="10">
                  <c:v>średnio</c:v>
                </c:pt>
              </c:strCache>
            </c:strRef>
          </c:cat>
          <c:val>
            <c:numRef>
              <c:f>Arkusz1!$D$2:$D$12</c:f>
              <c:numCache>
                <c:formatCode>General</c:formatCode>
                <c:ptCount val="11"/>
                <c:pt idx="0">
                  <c:v>831.81</c:v>
                </c:pt>
                <c:pt idx="1">
                  <c:v>849.87</c:v>
                </c:pt>
                <c:pt idx="2">
                  <c:v>964.47</c:v>
                </c:pt>
                <c:pt idx="3">
                  <c:v>675.32999999999947</c:v>
                </c:pt>
                <c:pt idx="4">
                  <c:v>570.58000000000004</c:v>
                </c:pt>
                <c:pt idx="5">
                  <c:v>751.41</c:v>
                </c:pt>
                <c:pt idx="6" formatCode="0.00">
                  <c:v>775.3</c:v>
                </c:pt>
                <c:pt idx="7">
                  <c:v>685.21</c:v>
                </c:pt>
                <c:pt idx="8">
                  <c:v>1066.6499999999999</c:v>
                </c:pt>
                <c:pt idx="9">
                  <c:v>617.92999999999938</c:v>
                </c:pt>
                <c:pt idx="10">
                  <c:v>778.85999999999945</c:v>
                </c:pt>
              </c:numCache>
            </c:numRef>
          </c:val>
        </c:ser>
        <c:axId val="162757632"/>
        <c:axId val="162767616"/>
      </c:barChart>
      <c:catAx>
        <c:axId val="162757632"/>
        <c:scaling>
          <c:orientation val="minMax"/>
        </c:scaling>
        <c:axPos val="b"/>
        <c:tickLblPos val="nextTo"/>
        <c:crossAx val="162767616"/>
        <c:crosses val="autoZero"/>
        <c:auto val="1"/>
        <c:lblAlgn val="ctr"/>
        <c:lblOffset val="100"/>
      </c:catAx>
      <c:valAx>
        <c:axId val="162767616"/>
        <c:scaling>
          <c:orientation val="minMax"/>
        </c:scaling>
        <c:axPos val="l"/>
        <c:majorGridlines/>
        <c:numFmt formatCode="General" sourceLinked="1"/>
        <c:tickLblPos val="nextTo"/>
        <c:crossAx val="1627576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0.69362</cdr:x>
      <cdr:y>0.59201</cdr:y>
    </cdr:from>
    <cdr:to>
      <cdr:x>0.78208</cdr:x>
      <cdr:y>0.65927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5601234" y="2515150"/>
          <a:ext cx="71438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pl-PL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0.1225</cdr:x>
      <cdr:y>0.42957</cdr:y>
    </cdr:from>
    <cdr:to>
      <cdr:x>0.17458</cdr:x>
      <cdr:y>0.50849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008112" y="1944216"/>
          <a:ext cx="428598" cy="3571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0.10825</cdr:x>
      <cdr:y>0.24016</cdr:y>
    </cdr:from>
    <cdr:to>
      <cdr:x>0.20374</cdr:x>
      <cdr:y>0.28751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890854" y="1086961"/>
          <a:ext cx="785845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6B4763E5-E995-4A54-B622-2E1C19BA84D5}" type="datetimeFigureOut">
              <a:rPr lang="pl-PL" smtClean="0"/>
              <a:pPr/>
              <a:t>28.10.2019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6391346-471A-4D0C-84BF-6353E55B810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87838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37677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33326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Wys</a:t>
            </a:r>
            <a:r>
              <a:rPr lang="pl-PL" dirty="0" smtClean="0"/>
              <a:t> </a:t>
            </a:r>
            <a:r>
              <a:rPr lang="pl-PL" dirty="0" err="1" smtClean="0"/>
              <a:t>dod</a:t>
            </a:r>
            <a:r>
              <a:rPr lang="pl-PL" dirty="0" smtClean="0"/>
              <a:t> uzupełniającego można potraktować jako wartość malejącą.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14349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169177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2480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53929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99214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86071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85155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1D665-20B5-4A0A-9B83-074CD2F86D05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10252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52515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91346-471A-4D0C-84BF-6353E55B810A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30474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D2231-7E34-4757-AC71-C8833748A6F3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AA995-5D31-4860-A066-59FF2E2EA789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F2D81-EF43-4193-9DD0-B72CC89179FD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7FF930-832F-4DB0-9976-CFA700D80FE2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DDA387-78A6-4CBC-BF32-D5A5D33FA4BD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5718FA-81BA-4308-BD57-67AC76070D31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FEF89-759C-4990-82BA-412991263064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E3B2A1-1E00-4DAE-A1A1-EABA459E3840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CA4257-40F1-4832-815D-4E730480B124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5314D-0A4D-46D6-A1EA-AE0C90C9E041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3A5A9F-95D2-426B-BF29-7515C35DDA17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F818C8-41B6-4EE9-932A-380313551007}" type="datetime1">
              <a:rPr lang="pl-PL" smtClean="0"/>
              <a:pPr/>
              <a:t>28.10.2019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E8FF643-2FEC-4504-82A8-F3891CB64D1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ransition>
    <p:newsflash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2560" y="1857364"/>
            <a:ext cx="7406640" cy="2714644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Informacja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o stanie realizacji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zadań oświatowych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za rok szkolny 2018/2019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4786322"/>
            <a:ext cx="7406640" cy="1357322"/>
          </a:xfrm>
        </p:spPr>
        <p:txBody>
          <a:bodyPr>
            <a:normAutofit/>
          </a:bodyPr>
          <a:lstStyle/>
          <a:p>
            <a:endParaRPr lang="pl-PL" sz="2000" dirty="0" smtClean="0"/>
          </a:p>
          <a:p>
            <a:r>
              <a:rPr lang="pl-PL" sz="2000" dirty="0" smtClean="0">
                <a:solidFill>
                  <a:schemeClr val="tx1"/>
                </a:solidFill>
              </a:rPr>
              <a:t>Skarżysko-Kamienna </a:t>
            </a:r>
          </a:p>
          <a:p>
            <a:r>
              <a:rPr lang="pl-PL" sz="2000" dirty="0" smtClean="0">
                <a:solidFill>
                  <a:schemeClr val="tx1"/>
                </a:solidFill>
              </a:rPr>
              <a:t> październik 2019 r. </a:t>
            </a: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pl-PL" sz="1800" dirty="0" smtClean="0"/>
              <a:t>Struktura wydatków w szkołach </a:t>
            </a:r>
            <a:br>
              <a:rPr lang="pl-PL" sz="1800" dirty="0" smtClean="0"/>
            </a:br>
            <a:r>
              <a:rPr lang="pl-PL" sz="1800" dirty="0" smtClean="0"/>
              <a:t>podstawowych i gimnazjach w %</a:t>
            </a:r>
            <a:endParaRPr lang="pl-PL" sz="1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571472" y="1285860"/>
          <a:ext cx="8072494" cy="4519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E8FF643-2FEC-4504-82A8-F3891CB64D13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El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1800" dirty="0" smtClean="0"/>
              <a:t>Struktura wynagrodzeń pracowników </a:t>
            </a:r>
            <a:br>
              <a:rPr lang="pl-PL" sz="1800" dirty="0" smtClean="0"/>
            </a:br>
            <a:r>
              <a:rPr lang="pl-PL" sz="1800" dirty="0" smtClean="0"/>
              <a:t>szkół podstawowych i gimnazjów  w %</a:t>
            </a:r>
            <a:endParaRPr lang="pl-PL" sz="1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1800" dirty="0" smtClean="0"/>
              <a:t>Średni roczny koszt jednego ucznia w roku </a:t>
            </a:r>
            <a:br>
              <a:rPr lang="pl-PL" sz="1800" dirty="0" smtClean="0"/>
            </a:br>
            <a:r>
              <a:rPr lang="pl-PL" sz="1800" dirty="0" smtClean="0"/>
              <a:t>2016, 2017, 2018</a:t>
            </a:r>
            <a:br>
              <a:rPr lang="pl-PL" sz="1800" dirty="0" smtClean="0"/>
            </a:br>
            <a:endParaRPr lang="pl-PL" sz="1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851763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E8FF643-2FEC-4504-82A8-F3891CB64D13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chart seriesIdx="1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chart seriesIdx="1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">
                                            <p:graphicEl>
                                              <a:chart seriesIdx="1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">
                                            <p:graphicEl>
                                              <a:chart seriesIdx="1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">
                                            <p:graphicEl>
                                              <a:chart seriesIdx="1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">
                                            <p:graphicEl>
                                              <a:chart seriesIdx="2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">
                                            <p:graphicEl>
                                              <a:chart seriesIdx="2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">
                                            <p:graphicEl>
                                              <a:chart seriesIdx="2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">
                                            <p:graphicEl>
                                              <a:chart seriesIdx="2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">
                                            <p:graphicEl>
                                              <a:chart seriesIdx="2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4">
                                            <p:graphicEl>
                                              <a:chart seriesIdx="2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El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1800" dirty="0" smtClean="0"/>
              <a:t>Średni miesięczny koszt utrzymania przedszkolaka</a:t>
            </a:r>
            <a:endParaRPr lang="pl-PL" sz="1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362216" cy="1143000"/>
          </a:xfrm>
        </p:spPr>
        <p:txBody>
          <a:bodyPr>
            <a:normAutofit/>
          </a:bodyPr>
          <a:lstStyle/>
          <a:p>
            <a:pPr algn="ctr"/>
            <a:r>
              <a:rPr lang="pl-PL" sz="1600" dirty="0" smtClean="0">
                <a:solidFill>
                  <a:srgbClr val="000000"/>
                </a:solidFill>
                <a:ea typeface="Times New Roman"/>
                <a:cs typeface="Times New Roman"/>
              </a:rPr>
              <a:t>Liczba zatrudnionych nauczycieli</a:t>
            </a:r>
            <a:endParaRPr lang="pl-PL" sz="16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500034" y="1447800"/>
          <a:ext cx="8286810" cy="3391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662"/>
                <a:gridCol w="648072"/>
                <a:gridCol w="850158"/>
                <a:gridCol w="952322"/>
                <a:gridCol w="912618"/>
                <a:gridCol w="1154487"/>
                <a:gridCol w="1154487"/>
                <a:gridCol w="1279004"/>
              </a:tblGrid>
              <a:tr h="957525">
                <a:tc grid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Zatrudnienie</a:t>
                      </a:r>
                      <a:endParaRPr lang="pl-PL" sz="12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ogółem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bez stopnia awansu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stażysta 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kontraktowy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mianowany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dyplomowany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663635">
                <a:tc grid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zatrudnieni w pełnym wymiarze </a:t>
                      </a:r>
                      <a:endParaRPr lang="pl-PL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350</a:t>
                      </a:r>
                      <a:endParaRPr lang="pl-PL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/>
                        <a:t>4</a:t>
                      </a:r>
                      <a:endParaRPr lang="pl-PL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11</a:t>
                      </a:r>
                      <a:endParaRPr lang="pl-PL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/>
                        <a:t>3</a:t>
                      </a:r>
                      <a:r>
                        <a:rPr lang="pl-PL" sz="1600" dirty="0" smtClean="0"/>
                        <a:t>6</a:t>
                      </a:r>
                      <a:endParaRPr lang="pl-PL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41</a:t>
                      </a:r>
                      <a:endParaRPr lang="pl-PL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258</a:t>
                      </a:r>
                      <a:endParaRPr lang="pl-PL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4964">
                <a:tc rowSpan="2"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zatrudnieni w niepełnym </a:t>
                      </a:r>
                      <a:r>
                        <a:rPr lang="pl-PL" sz="1600" dirty="0"/>
                        <a:t>wymiarze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/>
                        <a:t>liczba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102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/>
                        <a:t>2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/>
                        <a:t>2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/>
                        <a:t>10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18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70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7606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/>
                        <a:t>w tym etaty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38,14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1,35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1,20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4,35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7,27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23,97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04056">
                <a:tc gridSpan="2"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/>
                        <a:t>Razem </a:t>
                      </a:r>
                      <a:r>
                        <a:rPr lang="pl-PL" sz="1600" dirty="0" smtClean="0"/>
                        <a:t>etaty: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388,14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5,35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12,23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40,32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48,27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/>
                        <a:t>281,97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14290"/>
            <a:ext cx="7543150" cy="576064"/>
          </a:xfrm>
        </p:spPr>
        <p:txBody>
          <a:bodyPr anchor="ctr" anchorCtr="1">
            <a:normAutofit/>
          </a:bodyPr>
          <a:lstStyle/>
          <a:p>
            <a:pPr algn="ctr"/>
            <a:r>
              <a:rPr lang="pl-PL" sz="1600" dirty="0" smtClean="0"/>
              <a:t>Liczba etatów nauczycielskich w Placówkach 2017/2018, </a:t>
            </a:r>
            <a:r>
              <a:rPr lang="pl-PL" sz="1600" dirty="0" err="1" smtClean="0"/>
              <a:t>2018</a:t>
            </a:r>
            <a:r>
              <a:rPr lang="pl-PL" sz="1600" dirty="0" smtClean="0"/>
              <a:t>/2019</a:t>
            </a:r>
            <a:endParaRPr lang="pl-PL" sz="1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331641" y="928670"/>
          <a:ext cx="6984775" cy="4837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04"/>
                <a:gridCol w="1861816"/>
                <a:gridCol w="1861816"/>
                <a:gridCol w="1445239"/>
              </a:tblGrid>
              <a:tr h="449715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Jednostka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2017/2018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2018/2019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Różnica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/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ZPO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20,18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23,91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3,73</a:t>
                      </a:r>
                    </a:p>
                  </a:txBody>
                  <a:tcPr marL="9525" marR="9525" marT="9525" marB="0" anchor="ctr"/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ZPO 2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51,49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59,85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8,36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ZPO</a:t>
                      </a:r>
                      <a:r>
                        <a:rPr lang="pl-PL" sz="1400" baseline="0" dirty="0" smtClean="0">
                          <a:latin typeface="+mj-lt"/>
                        </a:rPr>
                        <a:t> 3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43,12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49,29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6,17</a:t>
                      </a:r>
                    </a:p>
                  </a:txBody>
                  <a:tcPr marL="9525" marR="9525" marT="9525" marB="0" anchor="ctr"/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ZPO</a:t>
                      </a:r>
                      <a:r>
                        <a:rPr lang="pl-PL" sz="1400" baseline="0" dirty="0" smtClean="0">
                          <a:latin typeface="+mj-lt"/>
                        </a:rPr>
                        <a:t> 4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45,96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53,83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7,87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ZPO</a:t>
                      </a:r>
                      <a:r>
                        <a:rPr lang="pl-PL" sz="1400" baseline="0" dirty="0" smtClean="0">
                          <a:latin typeface="+mj-lt"/>
                        </a:rPr>
                        <a:t> 5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36,83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43,28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6,45</a:t>
                      </a:r>
                    </a:p>
                  </a:txBody>
                  <a:tcPr marL="9525" marR="9525" marT="9525" marB="0" anchor="ctr"/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ZSP</a:t>
                      </a:r>
                      <a:r>
                        <a:rPr lang="pl-PL" sz="1400" baseline="0" dirty="0" smtClean="0">
                          <a:latin typeface="+mj-lt"/>
                        </a:rPr>
                        <a:t> 1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69,84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63,59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-6,25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ZSP</a:t>
                      </a:r>
                      <a:r>
                        <a:rPr lang="pl-PL" sz="1400" baseline="0" dirty="0" smtClean="0">
                          <a:latin typeface="+mj-lt"/>
                        </a:rPr>
                        <a:t> 4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16,17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18,66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2,49</a:t>
                      </a:r>
                    </a:p>
                  </a:txBody>
                  <a:tcPr marL="9525" marR="9525" marT="9525" marB="0" anchor="ctr"/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SP 8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22,31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30,86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8,55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G 2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30,45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17,23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-13,22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P 1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9,18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8,7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-0,48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P 6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9,04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10,28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1,24</a:t>
                      </a:r>
                    </a:p>
                  </a:txBody>
                  <a:tcPr marL="9525" marR="9525" marT="9525" marB="0" anchor="ctr"/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P 9</a:t>
                      </a:r>
                      <a:endParaRPr lang="pl-PL" sz="1400" dirty="0">
                        <a:latin typeface="+mj-lt"/>
                      </a:endParaRPr>
                    </a:p>
                  </a:txBody>
                  <a:tcPr marL="94493" marR="9449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9,05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8,55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-0,5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7517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+mj-lt"/>
                        </a:rPr>
                        <a:t>Razem</a:t>
                      </a:r>
                      <a:endParaRPr lang="pl-PL" sz="1400" b="1" dirty="0">
                        <a:latin typeface="+mj-lt"/>
                      </a:endParaRPr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363,62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388,03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j-lt"/>
                          <a:cs typeface="Courier New" pitchFamily="49" charset="0"/>
                        </a:rPr>
                        <a:t>24,41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1052736"/>
          </a:xfrm>
        </p:spPr>
        <p:txBody>
          <a:bodyPr>
            <a:normAutofit/>
          </a:bodyPr>
          <a:lstStyle/>
          <a:p>
            <a:pPr algn="ctr"/>
            <a:r>
              <a:rPr lang="pl-PL" sz="1100" dirty="0" smtClean="0"/>
              <a:t>Liczba  etatów pracowników administracji i obsługi</a:t>
            </a:r>
            <a:br>
              <a:rPr lang="pl-PL" sz="1100" dirty="0" smtClean="0"/>
            </a:br>
            <a:r>
              <a:rPr lang="pl-PL" sz="1100" dirty="0" smtClean="0"/>
              <a:t>w placówkach oświatowych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403648" y="764703"/>
          <a:ext cx="6912768" cy="5564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206"/>
                <a:gridCol w="1678138"/>
                <a:gridCol w="1800200"/>
                <a:gridCol w="2016224"/>
              </a:tblGrid>
              <a:tr h="288033">
                <a:tc>
                  <a:txBody>
                    <a:bodyPr/>
                    <a:lstStyle/>
                    <a:p>
                      <a:pPr algn="ctr"/>
                      <a:r>
                        <a:rPr lang="pl-PL" sz="1050" dirty="0" smtClean="0"/>
                        <a:t>jednostka</a:t>
                      </a:r>
                      <a:endParaRPr lang="pl-PL" sz="1050" b="0" dirty="0"/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 smtClean="0"/>
                        <a:t>2017/2018</a:t>
                      </a:r>
                      <a:endParaRPr lang="pl-PL" sz="1050" b="0" dirty="0"/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 smtClean="0"/>
                        <a:t>2018/2019</a:t>
                      </a:r>
                      <a:endParaRPr lang="pl-PL" sz="1050" b="0" dirty="0"/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 smtClean="0"/>
                        <a:t>Różnica</a:t>
                      </a:r>
                      <a:endParaRPr lang="pl-PL" sz="1050" b="0" dirty="0"/>
                    </a:p>
                  </a:txBody>
                  <a:tcPr marL="94493" marR="94493"/>
                </a:tc>
              </a:tr>
              <a:tr h="384476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ZPO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12,75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13,75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 1</a:t>
                      </a:r>
                    </a:p>
                    <a:p>
                      <a:pPr algn="ctr" fontAlgn="b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39056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ZPO 2</a:t>
                      </a:r>
                      <a:endParaRPr lang="pl-PL" sz="1400" b="0" dirty="0"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28,50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31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2,5</a:t>
                      </a:r>
                    </a:p>
                    <a:p>
                      <a:pPr algn="ctr" fontAlgn="b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384476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ZPO</a:t>
                      </a:r>
                      <a:r>
                        <a:rPr lang="pl-PL" sz="1400" baseline="0" dirty="0" smtClean="0">
                          <a:latin typeface="+mj-lt"/>
                        </a:rPr>
                        <a:t> 3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14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16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2</a:t>
                      </a:r>
                    </a:p>
                    <a:p>
                      <a:pPr algn="ctr" fontAlgn="b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39056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ZPO</a:t>
                      </a:r>
                      <a:r>
                        <a:rPr lang="pl-PL" sz="1400" baseline="0" dirty="0" smtClean="0">
                          <a:latin typeface="+mj-lt"/>
                        </a:rPr>
                        <a:t> 4</a:t>
                      </a:r>
                      <a:endParaRPr lang="pl-PL" sz="1400" b="0" dirty="0"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24,25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20,75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- 3,5</a:t>
                      </a:r>
                    </a:p>
                    <a:p>
                      <a:pPr algn="ctr" fontAlgn="b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39056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ZPO</a:t>
                      </a:r>
                      <a:r>
                        <a:rPr lang="pl-PL" sz="1400" baseline="0" dirty="0" smtClean="0">
                          <a:latin typeface="+mj-lt"/>
                        </a:rPr>
                        <a:t> 5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18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20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2</a:t>
                      </a:r>
                    </a:p>
                    <a:p>
                      <a:pPr algn="ctr" fontAlgn="b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8888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ZSP</a:t>
                      </a:r>
                      <a:r>
                        <a:rPr lang="pl-PL" sz="1400" baseline="0" dirty="0" smtClean="0">
                          <a:latin typeface="+mj-lt"/>
                        </a:rPr>
                        <a:t> 1</a:t>
                      </a:r>
                      <a:endParaRPr lang="pl-PL" sz="1400" b="0" dirty="0"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28,5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30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1,5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39056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ZSP 4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8,5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9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0,5</a:t>
                      </a:r>
                    </a:p>
                    <a:p>
                      <a:pPr algn="ctr" fontAlgn="b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8888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SP 8</a:t>
                      </a:r>
                      <a:endParaRPr lang="pl-PL" sz="1400" b="0" dirty="0"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10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10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39056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G</a:t>
                      </a:r>
                      <a:r>
                        <a:rPr lang="pl-PL" sz="1400" baseline="0" dirty="0" smtClean="0">
                          <a:latin typeface="+mj-lt"/>
                        </a:rPr>
                        <a:t> 2</a:t>
                      </a:r>
                      <a:endParaRPr lang="pl-PL" sz="1400" b="0" dirty="0"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9,5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6,5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-3</a:t>
                      </a:r>
                    </a:p>
                    <a:p>
                      <a:pPr algn="ctr" fontAlgn="b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39056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P</a:t>
                      </a:r>
                      <a:r>
                        <a:rPr lang="pl-PL" sz="1400" baseline="0" dirty="0" smtClean="0">
                          <a:latin typeface="+mj-lt"/>
                        </a:rPr>
                        <a:t> 1</a:t>
                      </a:r>
                      <a:endParaRPr lang="pl-PL" sz="1400" b="0" dirty="0"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8,75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9,08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0,33</a:t>
                      </a:r>
                    </a:p>
                    <a:p>
                      <a:pPr algn="ctr" fontAlgn="b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39056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P 6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8,75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8,08</a:t>
                      </a:r>
                      <a:endParaRPr lang="pl-PL" sz="1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 -0,67</a:t>
                      </a:r>
                    </a:p>
                    <a:p>
                      <a:pPr algn="ctr" fontAlgn="b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8888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P 9</a:t>
                      </a:r>
                      <a:endParaRPr lang="pl-PL" sz="1400" b="0" dirty="0"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9,5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j-lt"/>
                        </a:rPr>
                        <a:t>8,83</a:t>
                      </a:r>
                      <a:endParaRPr lang="pl-PL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 smtClean="0">
                          <a:latin typeface="+mj-lt"/>
                        </a:rPr>
                        <a:t>- 0,67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390569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+mj-lt"/>
                        </a:rPr>
                        <a:t>Razem</a:t>
                      </a:r>
                      <a:endParaRPr lang="pl-PL" sz="1400" b="1" dirty="0"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+mj-lt"/>
                        </a:rPr>
                        <a:t>181,00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+mj-lt"/>
                        </a:rPr>
                        <a:t>182,99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400" b="1" u="none" strike="noStrike" dirty="0" smtClean="0">
                          <a:latin typeface="+mj-lt"/>
                        </a:rPr>
                        <a:t>-1,99</a:t>
                      </a:r>
                    </a:p>
                    <a:p>
                      <a:pPr algn="ctr" rtl="0" fontAlgn="t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l-PL" sz="1400" dirty="0" smtClean="0"/>
              <a:t>Liczba uczniów przypadająca na etat pracownika pedagogicznego oraz administracji i obsługi</a:t>
            </a:r>
            <a:endParaRPr lang="pl-PL" sz="1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642910" y="785794"/>
          <a:ext cx="7715304" cy="5637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142"/>
                <a:gridCol w="1492134"/>
                <a:gridCol w="1492134"/>
                <a:gridCol w="1619447"/>
                <a:gridCol w="1619447"/>
              </a:tblGrid>
              <a:tr h="274959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+mj-lt"/>
                        </a:rPr>
                        <a:t>Placówka</a:t>
                      </a:r>
                      <a:endParaRPr lang="pl-PL" sz="1200" dirty="0">
                        <a:latin typeface="+mj-lt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+mj-lt"/>
                        </a:rPr>
                        <a:t>Etaty pedagogiczne</a:t>
                      </a:r>
                      <a:endParaRPr lang="pl-PL" sz="1200" dirty="0"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+mj-lt"/>
                        </a:rPr>
                        <a:t>Etaty administracji/obsługi</a:t>
                      </a:r>
                      <a:endParaRPr lang="pl-PL" sz="1200" dirty="0"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/>
                </a:tc>
              </a:tr>
              <a:tr h="412439">
                <a:tc v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+mj-lt"/>
                        </a:rPr>
                        <a:t>2017/2018</a:t>
                      </a:r>
                      <a:endParaRPr lang="pl-PL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+mj-lt"/>
                        </a:rPr>
                        <a:t>2018/2019</a:t>
                      </a:r>
                      <a:endParaRPr lang="pl-PL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+mj-lt"/>
                        </a:rPr>
                        <a:t>2017/2018</a:t>
                      </a:r>
                      <a:endParaRPr lang="pl-PL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1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2018/2019</a:t>
                      </a:r>
                    </a:p>
                    <a:p>
                      <a:endParaRPr lang="pl-PL" sz="1800" dirty="0"/>
                    </a:p>
                  </a:txBody>
                  <a:tcPr anchor="ctr"/>
                </a:tc>
              </a:tr>
              <a:tr h="315142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ZPO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6,59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6,32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10,43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10,98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ZPO 2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9,59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8,92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17,26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ZPO 3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3,50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10,79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10,69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ZPO 4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8,68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8,43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16,45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21,88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ZPO 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8,99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8,94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18,39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19,35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ZSP 1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8,28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7,98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20,28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16,93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ZSP 4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4,82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5,14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9,17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10,67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SP 8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11,25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9,75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25,10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SP 9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8,36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G 2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9,26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11,49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29,68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11,01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 1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10,45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9,53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10,97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12,13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 6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10,84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11,2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11,33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0913"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P 9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11,05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7,84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10,53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16,63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567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+mj-lt"/>
                        </a:rPr>
                        <a:t>średnio</a:t>
                      </a:r>
                      <a:endParaRPr lang="pl-PL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latin typeface="+mj-lt"/>
                        </a:rPr>
                        <a:t>8,61</a:t>
                      </a:r>
                      <a:endParaRPr lang="pl-PL" sz="1200" b="0" dirty="0">
                        <a:latin typeface="+mj-lt"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6,32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latin typeface="+mj-lt"/>
                        </a:rPr>
                        <a:t>15,85</a:t>
                      </a:r>
                      <a:endParaRPr lang="pl-PL" sz="1200" b="0" dirty="0">
                        <a:latin typeface="+mj-lt"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10,98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/>
          </a:bodyPr>
          <a:lstStyle/>
          <a:p>
            <a:pPr algn="ctr"/>
            <a:r>
              <a:rPr lang="pl-PL" sz="1600" dirty="0" smtClean="0"/>
              <a:t>Wysokość dodatku uzupełniającego dla nauczycieli </a:t>
            </a:r>
            <a:endParaRPr lang="pl-PL" sz="1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85720" y="827065"/>
          <a:ext cx="8643998" cy="5064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73"/>
                <a:gridCol w="1297271"/>
                <a:gridCol w="1428760"/>
                <a:gridCol w="1428760"/>
                <a:gridCol w="1357322"/>
                <a:gridCol w="1714512"/>
              </a:tblGrid>
              <a:tr h="346489"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Za rok budżetowy</a:t>
                      </a:r>
                      <a:endParaRPr lang="pl-PL" sz="1400" dirty="0"/>
                    </a:p>
                  </a:txBody>
                  <a:tcPr marL="94493" marR="94493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Średnio na etat miesięcznie - zł</a:t>
                      </a:r>
                      <a:endParaRPr lang="pl-PL" dirty="0"/>
                    </a:p>
                  </a:txBody>
                  <a:tcPr marL="94493" marR="94493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Łącznie</a:t>
                      </a:r>
                      <a:endParaRPr lang="pl-PL" dirty="0"/>
                    </a:p>
                  </a:txBody>
                  <a:tcPr marL="94493" marR="94493" anchor="ctr"/>
                </a:tc>
              </a:tr>
              <a:tr h="706845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nauczyciel stażysta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nauczyciel</a:t>
                      </a:r>
                    </a:p>
                    <a:p>
                      <a:pPr algn="ctr"/>
                      <a:r>
                        <a:rPr lang="pl-PL" sz="1400" dirty="0" smtClean="0"/>
                        <a:t>kontraktowy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nauczyciel</a:t>
                      </a:r>
                    </a:p>
                    <a:p>
                      <a:pPr algn="ctr"/>
                      <a:r>
                        <a:rPr lang="pl-PL" sz="1400" dirty="0" smtClean="0"/>
                        <a:t>mianowany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nauczyciel</a:t>
                      </a:r>
                    </a:p>
                    <a:p>
                      <a:pPr algn="ctr"/>
                      <a:r>
                        <a:rPr lang="pl-PL" sz="1200" dirty="0" smtClean="0"/>
                        <a:t>dyplomowany</a:t>
                      </a:r>
                      <a:endParaRPr lang="pl-PL" sz="1200" dirty="0"/>
                    </a:p>
                  </a:txBody>
                  <a:tcPr marL="94493" marR="94493" anchor="ctr"/>
                </a:tc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</a:tr>
              <a:tr h="997899">
                <a:tc>
                  <a:txBody>
                    <a:bodyPr/>
                    <a:lstStyle/>
                    <a:p>
                      <a:pPr algn="ctr"/>
                      <a:r>
                        <a:rPr lang="pl-PL" sz="1400" baseline="0" dirty="0" smtClean="0"/>
                        <a:t>2015</a:t>
                      </a:r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134,59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98,40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235,95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192,69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813 994,18</a:t>
                      </a:r>
                      <a:endParaRPr lang="pl-PL" sz="1400" b="1" dirty="0"/>
                    </a:p>
                  </a:txBody>
                  <a:tcPr marL="94493" marR="94493" anchor="ctr"/>
                </a:tc>
              </a:tr>
              <a:tr h="997899">
                <a:tc>
                  <a:txBody>
                    <a:bodyPr/>
                    <a:lstStyle/>
                    <a:p>
                      <a:pPr algn="ctr"/>
                      <a:r>
                        <a:rPr lang="pl-PL" sz="1400" baseline="0" dirty="0" smtClean="0"/>
                        <a:t>2016</a:t>
                      </a:r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91,71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62,13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294,63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173,83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742 876,76</a:t>
                      </a:r>
                      <a:endParaRPr lang="pl-PL" sz="1400" b="1" dirty="0"/>
                    </a:p>
                  </a:txBody>
                  <a:tcPr marL="94493" marR="94493" anchor="ctr"/>
                </a:tc>
              </a:tr>
              <a:tr h="997899">
                <a:tc>
                  <a:txBody>
                    <a:bodyPr/>
                    <a:lstStyle/>
                    <a:p>
                      <a:pPr algn="ctr"/>
                      <a:r>
                        <a:rPr lang="pl-PL" sz="1400" baseline="0" dirty="0" smtClean="0"/>
                        <a:t>2017</a:t>
                      </a:r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89,28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0,00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248,36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136,33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581 043,01</a:t>
                      </a:r>
                      <a:endParaRPr lang="pl-PL" sz="1400" b="1" dirty="0"/>
                    </a:p>
                  </a:txBody>
                  <a:tcPr marL="94493" marR="94493" anchor="ctr"/>
                </a:tc>
              </a:tr>
              <a:tr h="997899">
                <a:tc>
                  <a:txBody>
                    <a:bodyPr/>
                    <a:lstStyle/>
                    <a:p>
                      <a:pPr algn="ctr"/>
                      <a:r>
                        <a:rPr lang="pl-PL" sz="1400" baseline="0" dirty="0" smtClean="0"/>
                        <a:t>2018</a:t>
                      </a:r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114,16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164 115,68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290778" cy="654032"/>
          </a:xfrm>
        </p:spPr>
        <p:txBody>
          <a:bodyPr>
            <a:normAutofit/>
          </a:bodyPr>
          <a:lstStyle/>
          <a:p>
            <a:pPr algn="ctr"/>
            <a:r>
              <a:rPr lang="pl-PL" sz="2000" b="1" i="1" dirty="0" smtClean="0">
                <a:latin typeface="Cambria" pitchFamily="18" charset="0"/>
                <a:ea typeface="Cambria" pitchFamily="18" charset="0"/>
              </a:rPr>
              <a:t>Stypendia  socjalne</a:t>
            </a:r>
            <a:endParaRPr lang="pl-PL" sz="2000" b="1" i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472" y="1071546"/>
            <a:ext cx="8362216" cy="5176854"/>
          </a:xfrm>
        </p:spPr>
        <p:txBody>
          <a:bodyPr>
            <a:normAutofit fontScale="92500"/>
          </a:bodyPr>
          <a:lstStyle/>
          <a:p>
            <a:pPr algn="just"/>
            <a:r>
              <a:rPr lang="pl-PL" sz="2400" dirty="0" smtClean="0">
                <a:latin typeface="Cambria" pitchFamily="18" charset="0"/>
                <a:ea typeface="Cambria" pitchFamily="18" charset="0"/>
              </a:rPr>
              <a:t>W ramach wyrównywania szans edukacyjnych  Urząd Miasta       w Skarżysku- Kam.  w okresie od 01.09.2018 r. do 31.08.2019 r. objął pomocą materialną o charakterze socjalnym uczniów, których dochód nie przekraczał  528 zł netto na członka rodziny. Pomocą objęci zostali również uczniowie, którzy znaleźli się         w trudnej sytuacji materialnej z powodu nagłego zdarzenia losowego , w wyniku którego proces edukacyjny został zaburzony lub jego kontynuacja stała się niemożliwa.</a:t>
            </a:r>
          </a:p>
          <a:p>
            <a:pPr algn="just"/>
            <a:r>
              <a:rPr lang="pl-PL" sz="2400" dirty="0" smtClean="0">
                <a:latin typeface="Cambria" pitchFamily="18" charset="0"/>
                <a:ea typeface="Cambria" pitchFamily="18" charset="0"/>
              </a:rPr>
              <a:t> Łącznie wypłacono pomoc materialną o charakterze socjalnym:</a:t>
            </a:r>
          </a:p>
          <a:p>
            <a:pPr algn="just"/>
            <a:r>
              <a:rPr lang="pl-PL" sz="2400" dirty="0" smtClean="0">
                <a:latin typeface="Cambria" pitchFamily="18" charset="0"/>
                <a:ea typeface="Cambria" pitchFamily="18" charset="0"/>
              </a:rPr>
              <a:t>W formie stypendiów dla 426 osób na kwotę 296 531,98</a:t>
            </a:r>
            <a:r>
              <a:rPr lang="pl-PL" sz="2400" b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pl-PL" sz="2400" dirty="0" smtClean="0">
                <a:latin typeface="Cambria" pitchFamily="18" charset="0"/>
                <a:ea typeface="Cambria" pitchFamily="18" charset="0"/>
              </a:rPr>
              <a:t>zł</a:t>
            </a:r>
          </a:p>
          <a:p>
            <a:pPr algn="just"/>
            <a:r>
              <a:rPr lang="pl-PL" sz="2400" dirty="0" smtClean="0">
                <a:latin typeface="Cambria" pitchFamily="18" charset="0"/>
                <a:ea typeface="Cambria" pitchFamily="18" charset="0"/>
              </a:rPr>
              <a:t>W formie zasiłku z powodu nagłego zdarzenia losowego,                w wyniku którego proces edukacyjny został zaburzony wypłacono zasiłek dla 12 uczniów na kwotę 7 440,00 zł</a:t>
            </a:r>
          </a:p>
          <a:p>
            <a:pPr algn="just"/>
            <a:endParaRPr lang="pl-PL" sz="2400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1000100" y="357188"/>
            <a:ext cx="7786742" cy="5649912"/>
          </a:xfrm>
        </p:spPr>
        <p:txBody>
          <a:bodyPr>
            <a:normAutofit/>
          </a:bodyPr>
          <a:lstStyle/>
          <a:p>
            <a:pPr lvl="0" algn="just">
              <a:spcBef>
                <a:spcPts val="638"/>
              </a:spcBef>
              <a:buNone/>
            </a:pPr>
            <a:r>
              <a:rPr lang="pl-PL" sz="2000" dirty="0" smtClean="0"/>
              <a:t>W </a:t>
            </a:r>
            <a:r>
              <a:rPr lang="pl-PL" sz="2000" dirty="0" smtClean="0"/>
              <a:t>minionym roku szkolnym 2018/2019 </a:t>
            </a:r>
            <a:r>
              <a:rPr lang="pl-PL" sz="2000" dirty="0" smtClean="0"/>
              <a:t>do </a:t>
            </a:r>
            <a:r>
              <a:rPr lang="pl-PL" sz="2000" dirty="0" smtClean="0"/>
              <a:t>„naszych” szkół podstawowych uczęszczało </a:t>
            </a:r>
            <a:r>
              <a:rPr lang="pl-PL" sz="2000" u="sng" dirty="0" smtClean="0"/>
              <a:t>2 473</a:t>
            </a:r>
            <a:r>
              <a:rPr lang="pl-PL" sz="2000" dirty="0" smtClean="0"/>
              <a:t> uczniów </a:t>
            </a:r>
            <a:r>
              <a:rPr lang="pl-PL" sz="2000" dirty="0" smtClean="0"/>
              <a:t>a </a:t>
            </a:r>
            <a:r>
              <a:rPr lang="pl-PL" sz="2000" dirty="0" smtClean="0"/>
              <a:t>do gimnazjów </a:t>
            </a:r>
            <a:r>
              <a:rPr lang="pl-PL" sz="2000" u="sng" dirty="0" smtClean="0"/>
              <a:t>273</a:t>
            </a:r>
            <a:r>
              <a:rPr lang="pl-PL" sz="2000" dirty="0" smtClean="0"/>
              <a:t>. Uczniowie </a:t>
            </a:r>
            <a:r>
              <a:rPr lang="pl-PL" sz="2000" dirty="0" smtClean="0"/>
              <a:t>byli skupieni </a:t>
            </a:r>
            <a:r>
              <a:rPr lang="pl-PL" sz="2000" dirty="0" smtClean="0"/>
              <a:t>w </a:t>
            </a:r>
            <a:r>
              <a:rPr lang="pl-PL" sz="2000" u="sng" dirty="0" smtClean="0"/>
              <a:t>121</a:t>
            </a:r>
            <a:r>
              <a:rPr lang="pl-PL" sz="2000" dirty="0" smtClean="0"/>
              <a:t> oddziałach w szkołach podstawowych </a:t>
            </a:r>
            <a:r>
              <a:rPr lang="pl-PL" sz="2000" dirty="0" smtClean="0"/>
              <a:t>oraz                  </a:t>
            </a:r>
            <a:r>
              <a:rPr lang="pl-PL" sz="2000" u="sng" dirty="0" smtClean="0"/>
              <a:t>10</a:t>
            </a:r>
            <a:r>
              <a:rPr lang="pl-PL" sz="2000" dirty="0" smtClean="0"/>
              <a:t> </a:t>
            </a:r>
            <a:r>
              <a:rPr lang="pl-PL" sz="2000" dirty="0" smtClean="0"/>
              <a:t>oddziałach w gimnazjach.</a:t>
            </a:r>
          </a:p>
          <a:p>
            <a:pPr marL="82296" lvl="0" indent="0" algn="just">
              <a:spcBef>
                <a:spcPts val="638"/>
              </a:spcBef>
              <a:buNone/>
            </a:pPr>
            <a:r>
              <a:rPr lang="pl-PL" sz="2000" dirty="0" smtClean="0"/>
              <a:t>W </a:t>
            </a:r>
            <a:r>
              <a:rPr lang="pl-PL" sz="2000" dirty="0" smtClean="0"/>
              <a:t>roku szkolnym 2018/2019 uczniowie uczęszczali do:</a:t>
            </a:r>
          </a:p>
          <a:p>
            <a:pPr lvl="0" algn="just">
              <a:spcBef>
                <a:spcPts val="638"/>
              </a:spcBef>
            </a:pPr>
            <a:r>
              <a:rPr lang="pl-PL" sz="2000" dirty="0" smtClean="0"/>
              <a:t>10 przedszkoli publicznych, w tym 7 przedszkoli  zorganizowanych w zespołach szkół,</a:t>
            </a:r>
          </a:p>
          <a:p>
            <a:pPr lvl="0" algn="just">
              <a:spcBef>
                <a:spcPts val="638"/>
              </a:spcBef>
            </a:pPr>
            <a:r>
              <a:rPr lang="pl-PL" sz="2000" dirty="0" smtClean="0"/>
              <a:t>8 szkół podstawowych, w tym 7 szkół zorganizowanych w zespołach,</a:t>
            </a:r>
          </a:p>
          <a:p>
            <a:pPr lvl="0" algn="just">
              <a:spcBef>
                <a:spcPts val="638"/>
              </a:spcBef>
              <a:buSzPct val="45000"/>
              <a:buNone/>
            </a:pPr>
            <a:r>
              <a:rPr lang="pl-PL" sz="2000" dirty="0" smtClean="0"/>
              <a:t>Do końca sierpnia 2019 w sieci skarżyskich szkół publicznych funkcjonowały dwa gimnazja, w tym jedno gimnazjum w zespole szkół.</a:t>
            </a:r>
          </a:p>
          <a:p>
            <a:pPr lvl="0" algn="ctr">
              <a:spcBef>
                <a:spcPts val="638"/>
              </a:spcBef>
            </a:pPr>
            <a:endParaRPr lang="pl-PL" sz="2000" dirty="0" smtClean="0"/>
          </a:p>
          <a:p>
            <a:pPr>
              <a:buFont typeface="Wingdings" pitchFamily="2" charset="2"/>
              <a:buChar char="Ø"/>
            </a:pPr>
            <a:endParaRPr lang="pl-PL" sz="2000" dirty="0" smtClean="0"/>
          </a:p>
          <a:p>
            <a:endParaRPr lang="pl-PL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20</a:t>
            </a:fld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571472" y="285728"/>
            <a:ext cx="814393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2000" b="1" i="1" dirty="0" smtClean="0">
                <a:latin typeface="Cambria" pitchFamily="18" charset="0"/>
                <a:ea typeface="Cambria" pitchFamily="18" charset="0"/>
              </a:rPr>
              <a:t>Inne zadania realizowane w ramach zadań oświatowych to:</a:t>
            </a:r>
            <a:endParaRPr lang="pl-PL" sz="2000" b="1" i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00034" y="1071546"/>
            <a:ext cx="792961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pl-PL" sz="2000" dirty="0" smtClean="0">
                <a:latin typeface="Cambria" pitchFamily="18" charset="0"/>
                <a:ea typeface="Cambria" pitchFamily="18" charset="0"/>
              </a:rPr>
              <a:t>Dotacja celowa na zakup podręczników, materiałów edukacyjnych lub materiałów ćwiczeniowych. </a:t>
            </a:r>
            <a:br>
              <a:rPr lang="pl-PL" sz="2000" dirty="0" smtClean="0">
                <a:latin typeface="Cambria" pitchFamily="18" charset="0"/>
                <a:ea typeface="Cambria" pitchFamily="18" charset="0"/>
              </a:rPr>
            </a:br>
            <a:r>
              <a:rPr lang="pl-PL" sz="2000" dirty="0" smtClean="0">
                <a:latin typeface="Cambria" pitchFamily="18" charset="0"/>
                <a:ea typeface="Cambria" pitchFamily="18" charset="0"/>
              </a:rPr>
              <a:t>W roku szkolnym 2018/2019 dotacja przysługiwała klasom II, V i VIII szkoły podstawowej i była przeznaczona na zakup podręczników lub materiałów edukacyjnych. We wszystkich klasach szkół podstawowych i III klasie gimnazjum, uczniom przysługiwała dotacja na zakup materiałów ćwiczeniowych.                 W ramach przyznanej pomocy wypłacono kwotę 327 251,78 zł                  i zakupiono podręczniki, materiały edukacyjne i materiały ćwiczeniowe dla 3 104 uczniów.</a:t>
            </a:r>
            <a:br>
              <a:rPr lang="pl-PL" sz="2000" dirty="0" smtClean="0">
                <a:latin typeface="Cambria" pitchFamily="18" charset="0"/>
                <a:ea typeface="Cambria" pitchFamily="18" charset="0"/>
              </a:rPr>
            </a:br>
            <a:r>
              <a:rPr lang="pl-PL" sz="2000" dirty="0" smtClean="0">
                <a:latin typeface="Cambria" pitchFamily="18" charset="0"/>
                <a:ea typeface="Cambria" pitchFamily="18" charset="0"/>
              </a:rPr>
              <a:t/>
            </a:r>
            <a:br>
              <a:rPr lang="pl-PL" sz="2000" dirty="0" smtClean="0">
                <a:latin typeface="Cambria" pitchFamily="18" charset="0"/>
                <a:ea typeface="Cambria" pitchFamily="18" charset="0"/>
              </a:rPr>
            </a:br>
            <a:r>
              <a:rPr lang="pl-PL" sz="2000" dirty="0" smtClean="0">
                <a:latin typeface="Cambria" pitchFamily="18" charset="0"/>
                <a:ea typeface="Cambria" pitchFamily="18" charset="0"/>
              </a:rPr>
              <a:t>W ramach rządowego programu pomocy dla uczniów ,,Wyprawka szkolna”  z dofinansowania skorzystało 56 uczniów, którym wypłacono środki finansowe w wysokości 13 739,50 zł. </a:t>
            </a:r>
            <a:br>
              <a:rPr lang="pl-PL" sz="2000" dirty="0" smtClean="0">
                <a:latin typeface="Cambria" pitchFamily="18" charset="0"/>
                <a:ea typeface="Cambria" pitchFamily="18" charset="0"/>
              </a:rPr>
            </a:br>
            <a:endParaRPr lang="pl-PL" sz="2000" dirty="0" smtClean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21</a:t>
            </a:fld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571472" y="714356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i="1" dirty="0" smtClean="0"/>
              <a:t>Dowóz uczniów niepełnosprawnych</a:t>
            </a:r>
            <a:endParaRPr lang="pl-PL" b="1" i="1" dirty="0"/>
          </a:p>
        </p:txBody>
      </p:sp>
      <p:sp>
        <p:nvSpPr>
          <p:cNvPr id="7" name="Prostokąt 6"/>
          <p:cNvSpPr/>
          <p:nvPr/>
        </p:nvSpPr>
        <p:spPr>
          <a:xfrm>
            <a:off x="571472" y="1500174"/>
            <a:ext cx="79296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 ramach realizacji obowiązku szkolnego Gmina pokrywała koszty dowozu dzieci niepełnosprawnych do następujących ośrodków szkolnych:</a:t>
            </a:r>
          </a:p>
          <a:p>
            <a:r>
              <a:rPr lang="pl-PL" dirty="0" smtClean="0"/>
              <a:t>Zespół Placówek Oświatowych , Zespół Placówek Edukacyjno-Wychowawczych , Specjalnego Ośrodka Szkolno-Wychowawczego nr 2  wydatkując w roku 2018/2019 kwotę  141 779,38 zł. </a:t>
            </a:r>
          </a:p>
          <a:p>
            <a:r>
              <a:rPr lang="pl-PL" dirty="0" smtClean="0"/>
              <a:t>Na indywidualny dowóz dzieci do placówek edukacyjnych przeznaczono kwotę  12 729,73  zł.</a:t>
            </a:r>
            <a:endParaRPr lang="pl-PL" dirty="0"/>
          </a:p>
        </p:txBody>
      </p:sp>
    </p:spTree>
  </p:cSld>
  <p:clrMapOvr>
    <a:masterClrMapping/>
  </p:clrMapOvr>
  <p:transition>
    <p:newsfla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Autofit/>
          </a:bodyPr>
          <a:lstStyle/>
          <a:p>
            <a:pPr algn="ctr"/>
            <a:r>
              <a:rPr lang="pl-PL" sz="2400" i="1" dirty="0" smtClean="0"/>
              <a:t>Sport -współzawodnictwo</a:t>
            </a:r>
            <a:endParaRPr lang="pl-PL" sz="2400" i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714348" y="785794"/>
            <a:ext cx="7929618" cy="5688158"/>
          </a:xfrm>
        </p:spPr>
        <p:txBody>
          <a:bodyPr>
            <a:normAutofit fontScale="85000" lnSpcReduction="10000"/>
          </a:bodyPr>
          <a:lstStyle/>
          <a:p>
            <a:r>
              <a:rPr lang="pl-PL" sz="1600" b="1" dirty="0" smtClean="0"/>
              <a:t>Współzawodnictwo sportowe w roku szkolnym 2018/2019</a:t>
            </a:r>
            <a:endParaRPr lang="pl-PL" sz="1600" dirty="0" smtClean="0"/>
          </a:p>
          <a:p>
            <a:r>
              <a:rPr lang="pl-PL" sz="1600" dirty="0" smtClean="0"/>
              <a:t>W roku szkolnym 2018/2019 organizowane były zawody sportowe dla szkół podstawowych i gimnazjów. Odbyło się 22 zawodów w kategorii dziewcząt i chłopców będących uczniami szkół podstawowych oraz 18 zawodów w kategorii dziewcząt i chłopców uczniów gimnazjów i klas VII- VIII szkół podstawowych.</a:t>
            </a:r>
          </a:p>
          <a:p>
            <a:r>
              <a:rPr lang="pl-PL" sz="1600" dirty="0" smtClean="0"/>
              <a:t>Biorąc pod uwagę wyniki oraz udział w minimum 75 % zawodów organizowanych przez Urząd Miasta, 5 szkół podstawowych oraz 2 w kategorii gimnazja, klasy VII- VIII szkół podstawowych, otrzymały nagrody finansowe z przeznaczeniem na zakup sprzętu sportowego dla swoich placówek. </a:t>
            </a:r>
          </a:p>
          <a:p>
            <a:r>
              <a:rPr lang="pl-PL" sz="1600" dirty="0" smtClean="0"/>
              <a:t>W kategorii szkół podstawowych, są to:</a:t>
            </a:r>
          </a:p>
          <a:p>
            <a:r>
              <a:rPr lang="pl-PL" sz="1600" dirty="0" smtClean="0"/>
              <a:t>Szkoła Podstawowa Nr 7 – uzyskała 345 pkt. – nagroda w wysokości  700,00 zł</a:t>
            </a:r>
          </a:p>
          <a:p>
            <a:r>
              <a:rPr lang="pl-PL" sz="1600" dirty="0" smtClean="0"/>
              <a:t>Szkoła Podstawowa Nr 13 – uzyskała 270 pkt. - nagroda w wysokości  600,00 zł</a:t>
            </a:r>
          </a:p>
          <a:p>
            <a:r>
              <a:rPr lang="pl-PL" sz="1600" dirty="0" smtClean="0"/>
              <a:t>Szkoła Podstawowa Nr 2 – uzyskała 261 pkt. - nagroda w wysokości  500,00 zł</a:t>
            </a:r>
          </a:p>
          <a:p>
            <a:r>
              <a:rPr lang="pl-PL" sz="1600" dirty="0" smtClean="0"/>
              <a:t>Szkoła Podstawowa Nr 1 – uzyskała 251 pkt. – nagroda w wysokości  500,00 zł</a:t>
            </a:r>
          </a:p>
          <a:p>
            <a:r>
              <a:rPr lang="pl-PL" sz="1600" dirty="0" smtClean="0"/>
              <a:t>Szkoła Podstawowa Nr 8 – uzyskała 227 pkt. – nagroda w wysokości  500,00 zł</a:t>
            </a:r>
          </a:p>
          <a:p>
            <a:r>
              <a:rPr lang="pl-PL" sz="1600" dirty="0" smtClean="0"/>
              <a:t>W kategorii gimnazja, klasy VII- VIII szkół podstawowych są to:</a:t>
            </a:r>
          </a:p>
          <a:p>
            <a:r>
              <a:rPr lang="pl-PL" sz="1600" dirty="0" smtClean="0"/>
              <a:t>ZSP nr 1 - uzyskało 292 pkt. - nagroda w wysokości 700,00 zł</a:t>
            </a:r>
          </a:p>
          <a:p>
            <a:r>
              <a:rPr lang="pl-PL" sz="1600" dirty="0" smtClean="0"/>
              <a:t>ZPO nr 2 SP nr 1- uzyskało 212 pkt. - nagroda w wysokości  600,00 zł</a:t>
            </a:r>
          </a:p>
          <a:p>
            <a:r>
              <a:rPr lang="pl-PL" sz="1600" dirty="0" smtClean="0"/>
              <a:t>ZPO nr 5 SP nr 7- uzyskało 203 pkt. – nagroda w wysokości  500,00 zł</a:t>
            </a:r>
            <a:endParaRPr lang="pl-PL" sz="1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082660"/>
          </a:xfrm>
        </p:spPr>
        <p:txBody>
          <a:bodyPr>
            <a:normAutofit/>
          </a:bodyPr>
          <a:lstStyle/>
          <a:p>
            <a:pPr algn="ctr"/>
            <a:r>
              <a:rPr lang="pl-PL" sz="1800" dirty="0" smtClean="0"/>
              <a:t>Osiągnięcia uczniów kończących gimnazjum w roku 2019. </a:t>
            </a:r>
            <a:br>
              <a:rPr lang="pl-PL" sz="1800" dirty="0" smtClean="0"/>
            </a:br>
            <a:r>
              <a:rPr lang="pl-PL" sz="1400" dirty="0" smtClean="0"/>
              <a:t>Wyniki egzaminu gimnazjalnego uczniów szkół prowadzonych przez Gminę </a:t>
            </a:r>
            <a:r>
              <a:rPr lang="pl-PL" sz="1400" dirty="0" smtClean="0"/>
              <a:t>               Skarżysko-Kamienna </a:t>
            </a:r>
            <a:r>
              <a:rPr lang="pl-PL" sz="1400" dirty="0" smtClean="0"/>
              <a:t>(część humanistyczna, matematyczno-przyrodnicza, języki obce).</a:t>
            </a:r>
            <a:endParaRPr lang="pl-PL" sz="1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57154" y="1428736"/>
          <a:ext cx="8286811" cy="4569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360"/>
                <a:gridCol w="1889975"/>
                <a:gridCol w="1163061"/>
                <a:gridCol w="1163061"/>
                <a:gridCol w="1017677"/>
                <a:gridCol w="1017677"/>
              </a:tblGrid>
              <a:tr h="294757">
                <a:tc rowSpan="3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Część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Egzamin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tx1"/>
                          </a:solidFill>
                        </a:rPr>
                        <a:t>% </a:t>
                      </a:r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</a:txBody>
                  <a:tcPr marL="82973" marR="82973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</a:txBody>
                  <a:tcPr marL="82973" marR="82973" anchor="ctr"/>
                </a:tc>
              </a:tr>
              <a:tr h="26201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G 1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l-PL" sz="1000" dirty="0"/>
                    </a:p>
                  </a:txBody>
                  <a:tcPr marL="82973" marR="82973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G 2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l-PL" sz="1000" dirty="0"/>
                    </a:p>
                  </a:txBody>
                  <a:tcPr marL="82973" marR="82973" anchor="ctr"/>
                </a:tc>
              </a:tr>
              <a:tr h="299771">
                <a:tc vMerge="1">
                  <a:txBody>
                    <a:bodyPr/>
                    <a:lstStyle/>
                    <a:p>
                      <a:pPr algn="ctr"/>
                      <a:endParaRPr lang="pl-PL" sz="1000" dirty="0"/>
                    </a:p>
                  </a:txBody>
                  <a:tcPr marL="82973" marR="82973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pl-PL" sz="1000" dirty="0"/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2018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2019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2018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2019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2973" marR="82973" anchor="ctr"/>
                </a:tc>
              </a:tr>
              <a:tr h="364308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Część </a:t>
                      </a:r>
                    </a:p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humanistyczna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Historia i </a:t>
                      </a:r>
                      <a:r>
                        <a:rPr lang="pl-PL" sz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wos</a:t>
                      </a:r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.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57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55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55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55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</a:tr>
              <a:tr h="364308">
                <a:tc vMerge="1"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Język polski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68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61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70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60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>
                    <a:solidFill>
                      <a:schemeClr val="bg1"/>
                    </a:solidFill>
                  </a:tcPr>
                </a:tc>
              </a:tr>
              <a:tr h="400737"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Część matematyczno - przyrodnicza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Matematyka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45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39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47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38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</a:tr>
              <a:tr h="400737">
                <a:tc vMerge="1"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Przyroda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53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50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51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44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>
                    <a:solidFill>
                      <a:schemeClr val="bg1"/>
                    </a:solidFill>
                  </a:tcPr>
                </a:tc>
              </a:tr>
              <a:tr h="510028">
                <a:tc rowSpan="4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Języki obce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Jęz. angielski</a:t>
                      </a:r>
                    </a:p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rozszerzony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56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54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45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50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</a:tr>
              <a:tr h="510028">
                <a:tc vMerge="1"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Jęz. angielski</a:t>
                      </a:r>
                    </a:p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podstawowy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72,50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67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63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67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</a:tr>
              <a:tr h="589522">
                <a:tc vMerge="1"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Jęz.</a:t>
                      </a:r>
                      <a:r>
                        <a:rPr lang="pl-PL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rosyjski</a:t>
                      </a:r>
                    </a:p>
                    <a:p>
                      <a:pPr algn="ctr"/>
                      <a:r>
                        <a:rPr lang="pl-PL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podstawowy</a:t>
                      </a:r>
                    </a:p>
                    <a:p>
                      <a:pPr algn="ctr"/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---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---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60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 59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</a:tr>
              <a:tr h="510028">
                <a:tc vMerge="1"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Jęz. niemiecki</a:t>
                      </a:r>
                    </a:p>
                    <a:p>
                      <a:pPr algn="ctr"/>
                      <a:r>
                        <a:rPr lang="pl-PL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podstawowy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53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60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50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</a:rPr>
                        <a:t>50</a:t>
                      </a:r>
                      <a:endParaRPr lang="pl-PL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82973" marR="82973" anchor="ctr"/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1800" b="1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Wyniki szkół z egzaminu gimnazjalnego 2019</a:t>
            </a:r>
            <a:r>
              <a:rPr lang="pl-PL" sz="4000" dirty="0" smtClean="0">
                <a:latin typeface="Calibri"/>
                <a:ea typeface="Calibri"/>
                <a:cs typeface="Times New Roman"/>
              </a:rPr>
              <a:t/>
            </a:r>
            <a:br>
              <a:rPr lang="pl-PL" sz="4000" dirty="0" smtClean="0">
                <a:latin typeface="Calibri"/>
                <a:ea typeface="Calibri"/>
                <a:cs typeface="Times New Roman"/>
              </a:rPr>
            </a:br>
            <a:r>
              <a:rPr lang="pl-PL" sz="13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stan na dzień 14.06.2019 r.</a:t>
            </a:r>
            <a:r>
              <a:rPr lang="pl-PL" sz="1300" dirty="0" smtClean="0"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pl-PL" sz="1300" dirty="0" smtClean="0">
                <a:latin typeface="Arial" pitchFamily="34" charset="0"/>
                <a:ea typeface="Calibri"/>
                <a:cs typeface="Arial" pitchFamily="34" charset="0"/>
              </a:rPr>
            </a:br>
            <a:endParaRPr lang="pl-PL" sz="13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714348" y="785796"/>
          <a:ext cx="8220104" cy="4645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513"/>
                <a:gridCol w="1027513"/>
                <a:gridCol w="866522"/>
                <a:gridCol w="936104"/>
                <a:gridCol w="1008112"/>
                <a:gridCol w="936104"/>
                <a:gridCol w="1390723"/>
                <a:gridCol w="1027513"/>
              </a:tblGrid>
              <a:tr h="626980"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Szkoła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Egzamin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Liczba </a:t>
                      </a:r>
                      <a:r>
                        <a:rPr lang="pl-PL" sz="1000" dirty="0" smtClean="0"/>
                        <a:t>zdających</a:t>
                      </a:r>
                    </a:p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/>
                        <a:t>(szkoła)</a:t>
                      </a:r>
                      <a:endParaRPr lang="pl-P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Wyniki egzaminów w %</a:t>
                      </a:r>
                      <a:endParaRPr lang="pl-PL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Szkoła</a:t>
                      </a:r>
                      <a:endParaRPr lang="pl-PL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Gmina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Powiat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Województwo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Kraj</a:t>
                      </a:r>
                      <a:endParaRPr lang="pl-PL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09754">
                <a:tc row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Gimnazjum nr 1 w Zespole Szkół Publicznych nr 1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Język angielski PP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 dirty="0">
                          <a:latin typeface="ARIAL"/>
                        </a:rPr>
                        <a:t>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68</a:t>
                      </a:r>
                    </a:p>
                  </a:txBody>
                  <a:tcPr anchor="ctr"/>
                </a:tc>
              </a:tr>
              <a:tr h="60975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Język angielski PR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53</a:t>
                      </a:r>
                    </a:p>
                  </a:txBody>
                  <a:tcPr anchor="ctr"/>
                </a:tc>
              </a:tr>
              <a:tr h="60975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Język niemiecki PP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51</a:t>
                      </a:r>
                    </a:p>
                  </a:txBody>
                  <a:tcPr anchor="ctr"/>
                </a:tc>
              </a:tr>
              <a:tr h="60975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Historia i WOS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59</a:t>
                      </a:r>
                    </a:p>
                  </a:txBody>
                  <a:tcPr anchor="ctr"/>
                </a:tc>
              </a:tr>
              <a:tr h="30487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Język polski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63</a:t>
                      </a:r>
                    </a:p>
                  </a:txBody>
                  <a:tcPr anchor="ctr"/>
                </a:tc>
              </a:tr>
              <a:tr h="30487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Matematyka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43</a:t>
                      </a:r>
                    </a:p>
                  </a:txBody>
                  <a:tcPr anchor="ctr"/>
                </a:tc>
              </a:tr>
              <a:tr h="60975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Przedmioty przyrodnicze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 dirty="0">
                          <a:latin typeface="ARIAL"/>
                        </a:rPr>
                        <a:t>49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/>
          </a:bodyPr>
          <a:lstStyle/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Wyniki szkół z egzaminu gimnazjalnego 2018</a:t>
            </a:r>
            <a:r>
              <a:rPr lang="pl-PL" sz="1400" dirty="0" smtClean="0"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pl-PL" sz="1400" dirty="0" smtClean="0">
                <a:latin typeface="Arial" pitchFamily="34" charset="0"/>
                <a:ea typeface="Calibri"/>
                <a:cs typeface="Arial" pitchFamily="34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stan na dzień 15.06.2018 r.</a:t>
            </a:r>
            <a:r>
              <a:rPr lang="pl-PL" sz="1400" dirty="0" smtClean="0"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pl-PL" sz="1400" dirty="0" smtClean="0">
                <a:latin typeface="Arial" pitchFamily="34" charset="0"/>
                <a:ea typeface="Calibri"/>
                <a:cs typeface="Arial" pitchFamily="34" charset="0"/>
              </a:rPr>
            </a:br>
            <a:endParaRPr lang="pl-PL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1435100" y="928669"/>
          <a:ext cx="7499352" cy="5092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419"/>
                <a:gridCol w="937419"/>
                <a:gridCol w="830014"/>
                <a:gridCol w="864096"/>
                <a:gridCol w="936104"/>
                <a:gridCol w="936104"/>
                <a:gridCol w="1120777"/>
                <a:gridCol w="937419"/>
              </a:tblGrid>
              <a:tr h="483342"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Szkoła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Egzamin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Liczba </a:t>
                      </a:r>
                      <a:r>
                        <a:rPr lang="pl-PL" sz="1000" dirty="0" smtClean="0"/>
                        <a:t>zdających</a:t>
                      </a:r>
                    </a:p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/>
                        <a:t>(szkoła)</a:t>
                      </a:r>
                      <a:endParaRPr lang="pl-PL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Wyniki egzaminów w %</a:t>
                      </a:r>
                      <a:endParaRPr lang="pl-PL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5614"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Szkoła</a:t>
                      </a:r>
                      <a:endParaRPr lang="pl-PL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Gmina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Powiat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Województwo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Kraj</a:t>
                      </a:r>
                      <a:endParaRPr lang="pl-PL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63833">
                <a:tc row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Gimnazjum nr 2 </a:t>
                      </a:r>
                      <a:r>
                        <a:rPr kumimoji="0" lang="pl-PL" sz="11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im.Powstańców</a:t>
                      </a:r>
                      <a:r>
                        <a:rPr kumimoji="0" lang="pl-PL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Warszawy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Język angielski PP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 dirty="0">
                          <a:latin typeface="ARIAL"/>
                        </a:rPr>
                        <a:t>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68</a:t>
                      </a:r>
                    </a:p>
                  </a:txBody>
                  <a:tcPr anchor="ctr"/>
                </a:tc>
              </a:tr>
              <a:tr h="563833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Język angielski PR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53</a:t>
                      </a:r>
                    </a:p>
                  </a:txBody>
                  <a:tcPr anchor="ctr"/>
                </a:tc>
              </a:tr>
              <a:tr h="86083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Język niemiecki PP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51</a:t>
                      </a:r>
                    </a:p>
                  </a:txBody>
                  <a:tcPr anchor="ctr"/>
                </a:tc>
              </a:tr>
              <a:tr h="563833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Język rosyjski PP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59</a:t>
                      </a:r>
                    </a:p>
                  </a:txBody>
                  <a:tcPr anchor="ctr"/>
                </a:tc>
              </a:tr>
              <a:tr h="563833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Historia i WOS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59</a:t>
                      </a:r>
                    </a:p>
                  </a:txBody>
                  <a:tcPr anchor="ctr"/>
                </a:tc>
              </a:tr>
              <a:tr h="266832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Język polski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63</a:t>
                      </a:r>
                    </a:p>
                  </a:txBody>
                  <a:tcPr anchor="ctr"/>
                </a:tc>
              </a:tr>
              <a:tr h="26683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Matematyka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43</a:t>
                      </a:r>
                    </a:p>
                  </a:txBody>
                  <a:tcPr anchor="ctr"/>
                </a:tc>
              </a:tr>
              <a:tr h="563833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Przedmioty przyrodnicze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>
                          <a:latin typeface="ARIAL"/>
                        </a:rPr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 dirty="0">
                          <a:latin typeface="ARIAL"/>
                        </a:rPr>
                        <a:t>49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1200" b="1" dirty="0" smtClean="0"/>
              <a:t>Rozkłady wyników uczniów w szkołach z egzaminu ósmoklasisty 2019.</a:t>
            </a:r>
            <a:r>
              <a:rPr lang="pl-PL" sz="1100" b="1" dirty="0" smtClean="0"/>
              <a:t/>
            </a:r>
            <a:br>
              <a:rPr lang="pl-PL" sz="1100" b="1" dirty="0" smtClean="0"/>
            </a:br>
            <a:r>
              <a:rPr lang="pl-PL" sz="1100" b="1" dirty="0" smtClean="0"/>
              <a:t>Szkoła Podstawowa Nr 1</a:t>
            </a:r>
            <a:br>
              <a:rPr lang="pl-PL" sz="1100" b="1" dirty="0" smtClean="0"/>
            </a:br>
            <a:r>
              <a:rPr lang="pl-PL" sz="1100" b="1" dirty="0" smtClean="0"/>
              <a:t>Szkoła Podstawowa Nr 2</a:t>
            </a:r>
            <a:endParaRPr lang="pl-PL" sz="11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1187625" y="1447800"/>
          <a:ext cx="7868715" cy="3939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332"/>
                <a:gridCol w="1225319"/>
                <a:gridCol w="931761"/>
                <a:gridCol w="1004889"/>
                <a:gridCol w="1023242"/>
                <a:gridCol w="936104"/>
                <a:gridCol w="1067743"/>
                <a:gridCol w="968325"/>
              </a:tblGrid>
              <a:tr h="469032"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Szkoła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Egzamin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Liczba </a:t>
                      </a:r>
                      <a:r>
                        <a:rPr lang="pl-PL" sz="1100" dirty="0" smtClean="0"/>
                        <a:t>zdających</a:t>
                      </a:r>
                    </a:p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/>
                        <a:t>(szkoła)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Wyniki egzaminów w %</a:t>
                      </a:r>
                      <a:endParaRPr lang="pl-PL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Szkoła</a:t>
                      </a:r>
                      <a:endParaRPr lang="pl-PL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Gmina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Powiat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Województwo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Kraj</a:t>
                      </a:r>
                      <a:endParaRPr lang="pl-PL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/>
                        <a:t>SP1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  <a:p>
                      <a:pPr algn="l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/>
                        <a:t>Język angielski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71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61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58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57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59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 smtClean="0"/>
                        <a:t>Język </a:t>
                      </a:r>
                      <a:r>
                        <a:rPr lang="pl-PL" sz="1100" u="none" strike="noStrike" dirty="0"/>
                        <a:t>niemiecki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33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44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45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42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42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/>
                        <a:t>Matematyka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76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49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42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41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44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45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/>
                        <a:t>Język polski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76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 rowSpan="4"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 smtClean="0"/>
                        <a:t>SP2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/>
                        <a:t>Język angielski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21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58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57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59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/>
                        <a:t>Jezyk niemiecki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100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44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45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42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42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/>
                        <a:t>Matematyka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22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35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42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41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44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45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/>
                        <a:t>Język polski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22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63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/>
                        <a:t>63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/>
                        <a:t>63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1200" b="1" dirty="0" smtClean="0"/>
              <a:t>Rozkłady wyników uczniów w szkołach z egzaminu ósmoklasisty 2019.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1100" b="1" dirty="0" smtClean="0"/>
              <a:t>Szkoła Podstawowa Nr 3</a:t>
            </a:r>
            <a:br>
              <a:rPr lang="pl-PL" sz="1100" b="1" dirty="0" smtClean="0"/>
            </a:br>
            <a:r>
              <a:rPr lang="pl-PL" sz="1100" b="1" dirty="0" smtClean="0"/>
              <a:t>Szkoła Podstawowa Nr 5</a:t>
            </a:r>
            <a:br>
              <a:rPr lang="pl-PL" sz="1100" b="1" dirty="0" smtClean="0"/>
            </a:br>
            <a:r>
              <a:rPr lang="pl-PL" sz="1100" b="1" dirty="0" smtClean="0"/>
              <a:t>Szkoła Podstawowa Nr 7</a:t>
            </a:r>
            <a:endParaRPr lang="pl-PL" sz="11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2" cy="423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636"/>
                <a:gridCol w="1114202"/>
                <a:gridCol w="902022"/>
                <a:gridCol w="972816"/>
                <a:gridCol w="937419"/>
                <a:gridCol w="826069"/>
                <a:gridCol w="1048769"/>
                <a:gridCol w="937419"/>
              </a:tblGrid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Szkoła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Egzamin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Liczba </a:t>
                      </a:r>
                      <a:r>
                        <a:rPr lang="pl-PL" sz="1100" dirty="0" smtClean="0"/>
                        <a:t>zdających</a:t>
                      </a:r>
                    </a:p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/>
                        <a:t>(szkoła)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Wyniki egzaminów w %</a:t>
                      </a:r>
                      <a:endParaRPr lang="pl-PL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0240"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Szkoła</a:t>
                      </a:r>
                      <a:endParaRPr lang="pl-PL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Gmina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Powiat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Województwo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Kraj</a:t>
                      </a:r>
                      <a:endParaRPr lang="pl-PL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rowSpan="3"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angielski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Matematyka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polski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370840">
                <a:tc rowSpan="3"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angielski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Matematyka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polski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370840">
                <a:tc rowSpan="3"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angielski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Matematyka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polski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27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1200" b="1" dirty="0" smtClean="0"/>
              <a:t>Rozkłady wyników uczniów w szkołach z egzaminu ósmoklasisty 2019.</a:t>
            </a:r>
            <a:br>
              <a:rPr lang="pl-PL" sz="1200" b="1" dirty="0" smtClean="0"/>
            </a:br>
            <a:r>
              <a:rPr lang="pl-PL" sz="1200" b="1" dirty="0" smtClean="0"/>
              <a:t>Szkoła Podstawowa Nr 8</a:t>
            </a:r>
            <a:br>
              <a:rPr lang="pl-PL" sz="1200" b="1" dirty="0" smtClean="0"/>
            </a:br>
            <a:r>
              <a:rPr lang="pl-PL" sz="1200" b="1" dirty="0" smtClean="0"/>
              <a:t>Szkoła Podstawowa Nr 13</a:t>
            </a:r>
            <a:br>
              <a:rPr lang="pl-PL" sz="1200" b="1" dirty="0" smtClean="0"/>
            </a:br>
            <a:r>
              <a:rPr lang="pl-PL" sz="1200" b="1" dirty="0" smtClean="0"/>
              <a:t>Szkoła Podstawowa Nr 4</a:t>
            </a:r>
            <a:endParaRPr lang="pl-PL" sz="12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1428728" y="1447800"/>
          <a:ext cx="750572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016"/>
                <a:gridCol w="1042194"/>
                <a:gridCol w="937419"/>
                <a:gridCol w="937419"/>
                <a:gridCol w="937419"/>
                <a:gridCol w="754061"/>
                <a:gridCol w="1120777"/>
                <a:gridCol w="937419"/>
              </a:tblGrid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Szkoła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Egzamin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/>
                        <a:t>Liczba </a:t>
                      </a:r>
                      <a:r>
                        <a:rPr lang="pl-PL" sz="1100" dirty="0" smtClean="0"/>
                        <a:t>zdających</a:t>
                      </a:r>
                    </a:p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/>
                        <a:t>(szkoła)</a:t>
                      </a: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Wyniki egzaminów w %</a:t>
                      </a:r>
                      <a:endParaRPr lang="pl-PL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Szkoła</a:t>
                      </a:r>
                      <a:endParaRPr lang="pl-PL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Gmina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Powiat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Województwo</a:t>
                      </a:r>
                      <a:endParaRPr lang="pl-PL" sz="9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l-PL" sz="900" kern="1200" dirty="0" smtClean="0"/>
                        <a:t>Kraj</a:t>
                      </a:r>
                      <a:endParaRPr lang="pl-PL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rowSpan="3"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angielski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Matematyka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polski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370840">
                <a:tc rowSpan="3"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angielski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Matematyka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polski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370840">
                <a:tc rowSpan="3"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angielski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Matematyka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Język polski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28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200800" cy="634082"/>
          </a:xfrm>
        </p:spPr>
        <p:txBody>
          <a:bodyPr>
            <a:normAutofit/>
          </a:bodyPr>
          <a:lstStyle/>
          <a:p>
            <a:pPr algn="ctr"/>
            <a:r>
              <a:rPr lang="pl-PL" sz="1400" dirty="0" smtClean="0"/>
              <a:t>Liczba dzieci uczęszczających do Przedszkoli Miejskich</a:t>
            </a:r>
            <a:br>
              <a:rPr lang="pl-PL" sz="1400" dirty="0" smtClean="0"/>
            </a:br>
            <a:r>
              <a:rPr lang="pl-PL" sz="1400" dirty="0" smtClean="0"/>
              <a:t> (dane </a:t>
            </a:r>
            <a:r>
              <a:rPr lang="pl-PL" sz="1400" dirty="0" smtClean="0"/>
              <a:t>z SIO </a:t>
            </a:r>
            <a:r>
              <a:rPr lang="pl-PL" sz="1400" dirty="0" smtClean="0"/>
              <a:t>na wrzesień 2018 r.)</a:t>
            </a:r>
            <a:endParaRPr lang="pl-PL" sz="1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714348" y="1071546"/>
          <a:ext cx="7643863" cy="5537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699"/>
                <a:gridCol w="814588"/>
                <a:gridCol w="814588"/>
                <a:gridCol w="814588"/>
                <a:gridCol w="814588"/>
                <a:gridCol w="814588"/>
                <a:gridCol w="814588"/>
                <a:gridCol w="849318"/>
                <a:gridCol w="849318"/>
              </a:tblGrid>
              <a:tr h="43487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Placówka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2 </a:t>
                      </a:r>
                      <a:r>
                        <a:rPr lang="pl-PL" sz="1200" dirty="0" err="1" smtClean="0">
                          <a:latin typeface="Century" pitchFamily="18" charset="0"/>
                        </a:rPr>
                        <a:t>latki</a:t>
                      </a:r>
                      <a:r>
                        <a:rPr lang="pl-PL" sz="1200" dirty="0" smtClean="0">
                          <a:latin typeface="Century" pitchFamily="18" charset="0"/>
                        </a:rPr>
                        <a:t> 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3-latki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4-latki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5-latki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6-latki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7-latki 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Razem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Liczba oddziałów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PP 1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23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28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13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36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100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PP 2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6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20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PP 3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15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16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21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16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71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3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PP 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18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25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27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52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123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5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PP 6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26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23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25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98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PP 7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19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25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17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35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98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PP 9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27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27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22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100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PP 10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43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49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50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49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192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8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PP 12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13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19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8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80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PP 16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30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44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31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42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148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6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latin typeface="Century" pitchFamily="18" charset="0"/>
                        </a:rPr>
                        <a:t>Razem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8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213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262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235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300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12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1030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43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niepubliczne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16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49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65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56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49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236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16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  <a:tr h="43487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entury" pitchFamily="18" charset="0"/>
                        </a:rPr>
                        <a:t>„0” przy SP 9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5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10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8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5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entury" pitchFamily="18" charset="0"/>
                        </a:rPr>
                        <a:t>30</a:t>
                      </a:r>
                      <a:endParaRPr lang="pl-PL" sz="1200" b="1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entury" pitchFamily="18" charset="0"/>
                        </a:rPr>
                        <a:t>2</a:t>
                      </a:r>
                      <a:endParaRPr lang="pl-PL" sz="12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796908"/>
          </a:xfrm>
        </p:spPr>
        <p:txBody>
          <a:bodyPr>
            <a:normAutofit/>
          </a:bodyPr>
          <a:lstStyle/>
          <a:p>
            <a:pPr algn="ctr"/>
            <a:r>
              <a:rPr lang="pl-PL" sz="1300" dirty="0" smtClean="0"/>
              <a:t>Liczba uczniów i oddziałów  skarżyskich szkół podstawowych </a:t>
            </a:r>
            <a:r>
              <a:rPr lang="pl-PL" sz="1300" dirty="0"/>
              <a:t>i</a:t>
            </a:r>
            <a:r>
              <a:rPr lang="pl-PL" sz="1300" dirty="0" smtClean="0"/>
              <a:t> </a:t>
            </a:r>
            <a:r>
              <a:rPr lang="pl-PL" sz="1300" dirty="0" smtClean="0"/>
              <a:t>gimnazjów, </a:t>
            </a:r>
            <a:r>
              <a:rPr lang="pl-PL" sz="1300" dirty="0" smtClean="0"/>
              <a:t>dla których organem prowadzącym jest Gmina Skarżysko-Kamienna (2014/2015 - 2018/2019)</a:t>
            </a:r>
            <a:endParaRPr lang="pl-PL" sz="13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41181352"/>
              </p:ext>
            </p:extLst>
          </p:nvPr>
        </p:nvGraphicFramePr>
        <p:xfrm>
          <a:off x="500033" y="1268757"/>
          <a:ext cx="8305830" cy="4451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6"/>
                <a:gridCol w="1661166"/>
                <a:gridCol w="1661166"/>
                <a:gridCol w="1661166"/>
                <a:gridCol w="1661166"/>
              </a:tblGrid>
              <a:tr h="470174"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Rok szkolny</a:t>
                      </a:r>
                      <a:endParaRPr lang="pl-PL" sz="1400" dirty="0"/>
                    </a:p>
                  </a:txBody>
                  <a:tcPr marL="94493" marR="94493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Szkoły</a:t>
                      </a:r>
                      <a:r>
                        <a:rPr lang="pl-PL" sz="1400" baseline="0" dirty="0" smtClean="0"/>
                        <a:t> podstawowe</a:t>
                      </a:r>
                      <a:endParaRPr lang="pl-PL" sz="1400" dirty="0"/>
                    </a:p>
                  </a:txBody>
                  <a:tcPr marL="94493" marR="94493"/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Gimnazja</a:t>
                      </a:r>
                      <a:endParaRPr lang="pl-PL" sz="1400" dirty="0"/>
                    </a:p>
                  </a:txBody>
                  <a:tcPr marL="94493" marR="94493"/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</a:tr>
              <a:tr h="607303">
                <a:tc v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Liczba uczniów/liczba oddziałów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 smtClean="0"/>
                    </a:p>
                    <a:p>
                      <a:pPr algn="ctr"/>
                      <a:r>
                        <a:rPr lang="pl-PL" sz="1400" dirty="0" smtClean="0"/>
                        <a:t>Średnia</a:t>
                      </a:r>
                      <a:r>
                        <a:rPr lang="pl-PL" sz="1400" baseline="0" dirty="0" smtClean="0"/>
                        <a:t> liczba </a:t>
                      </a:r>
                      <a:r>
                        <a:rPr lang="pl-PL" sz="1400" dirty="0" smtClean="0"/>
                        <a:t>uczniów na oddział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Liczba uczniów/liczba oddziałów</a:t>
                      </a:r>
                      <a:endParaRPr lang="pl-PL" sz="14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 smtClean="0"/>
                    </a:p>
                    <a:p>
                      <a:pPr algn="ctr"/>
                      <a:r>
                        <a:rPr lang="pl-PL" sz="1400" dirty="0" smtClean="0"/>
                        <a:t>Średnia</a:t>
                      </a:r>
                      <a:r>
                        <a:rPr lang="pl-PL" sz="1400" baseline="0" dirty="0" smtClean="0"/>
                        <a:t> liczba </a:t>
                      </a:r>
                      <a:r>
                        <a:rPr lang="pl-PL" sz="1400" dirty="0" smtClean="0"/>
                        <a:t>uczniów na oddział</a:t>
                      </a:r>
                      <a:endParaRPr lang="pl-PL" sz="1400" dirty="0"/>
                    </a:p>
                  </a:txBody>
                  <a:tcPr marL="94493" marR="94493" anchor="ctr"/>
                </a:tc>
              </a:tr>
              <a:tr h="60730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2014/2015</a:t>
                      </a:r>
                      <a:endParaRPr lang="pl-PL" sz="1400" b="0" dirty="0"/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1971/95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20,74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973/36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 </a:t>
                      </a:r>
                      <a:r>
                        <a:rPr lang="pl-PL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27,02</a:t>
                      </a:r>
                    </a:p>
                  </a:txBody>
                  <a:tcPr/>
                </a:tc>
              </a:tr>
              <a:tr h="60730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2015/2016</a:t>
                      </a:r>
                      <a:endParaRPr lang="pl-PL" sz="1400" b="0" dirty="0"/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2102/101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20,81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855/29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29,48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</a:tr>
              <a:tr h="60730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2016/2017</a:t>
                      </a:r>
                      <a:endParaRPr lang="pl-PL" sz="1400" b="0" dirty="0"/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1899/89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21,34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813/28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 </a:t>
                      </a:r>
                      <a:r>
                        <a:rPr lang="pl-PL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29,04</a:t>
                      </a:r>
                    </a:p>
                  </a:txBody>
                  <a:tcPr/>
                </a:tc>
              </a:tr>
              <a:tr h="60730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2017/2018</a:t>
                      </a:r>
                      <a:endParaRPr lang="pl-PL" sz="1400" b="0" dirty="0"/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2165/103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21,02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530/19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27,89</a:t>
                      </a:r>
                      <a:endParaRPr lang="pl-PL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</a:tr>
              <a:tr h="60730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2018/2019</a:t>
                      </a:r>
                      <a:endParaRPr lang="pl-PL" sz="1400" b="0" dirty="0"/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1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2473/121</a:t>
                      </a:r>
                      <a:endParaRPr lang="pl-PL" sz="1400" b="1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1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20,44</a:t>
                      </a:r>
                      <a:endParaRPr lang="pl-PL" sz="1400" b="1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1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273/10</a:t>
                      </a:r>
                      <a:endParaRPr lang="pl-PL" sz="1400" b="1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1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Lucida Sans" pitchFamily="2"/>
                        </a:rPr>
                        <a:t>27,30</a:t>
                      </a:r>
                      <a:endParaRPr lang="pl-PL" sz="1400" b="1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Lucida Sans" pitchFamily="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1600" dirty="0" smtClean="0"/>
              <a:t>Średnia liczba uczniów przypadająca na jeden oddział </a:t>
            </a:r>
            <a:br>
              <a:rPr lang="pl-PL" sz="1600" dirty="0" smtClean="0"/>
            </a:br>
            <a:r>
              <a:rPr lang="pl-PL" sz="1600" dirty="0" smtClean="0"/>
              <a:t>w roku szkolnym 2016/2017, </a:t>
            </a:r>
            <a:r>
              <a:rPr lang="pl-PL" sz="1600" dirty="0" err="1" smtClean="0"/>
              <a:t>2017</a:t>
            </a:r>
            <a:r>
              <a:rPr lang="pl-PL" sz="1600" dirty="0" smtClean="0"/>
              <a:t>/2018, </a:t>
            </a:r>
            <a:r>
              <a:rPr lang="pl-PL" sz="1600" dirty="0" err="1" smtClean="0"/>
              <a:t>2018</a:t>
            </a:r>
            <a:r>
              <a:rPr lang="pl-PL" sz="1600" dirty="0" smtClean="0"/>
              <a:t>/2019</a:t>
            </a:r>
            <a:endParaRPr lang="pl-PL" sz="16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42852"/>
            <a:ext cx="8229600" cy="428628"/>
          </a:xfrm>
        </p:spPr>
        <p:txBody>
          <a:bodyPr>
            <a:normAutofit/>
          </a:bodyPr>
          <a:lstStyle/>
          <a:p>
            <a:pPr algn="ctr"/>
            <a:r>
              <a:rPr lang="pl-PL" sz="1800" dirty="0" smtClean="0"/>
              <a:t>Nakłady na oświatę – placówki oświatowe</a:t>
            </a:r>
            <a:endParaRPr lang="pl-PL" sz="1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79512" y="764705"/>
          <a:ext cx="8784976" cy="4410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440160"/>
                <a:gridCol w="1656184"/>
                <a:gridCol w="1512168"/>
                <a:gridCol w="1584176"/>
                <a:gridCol w="1584176"/>
              </a:tblGrid>
              <a:tr h="347345"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dirty="0" smtClean="0"/>
                        <a:t>Rok  budżetowy</a:t>
                      </a:r>
                      <a:endParaRPr lang="pl-PL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Budżet ogółem</a:t>
                      </a:r>
                      <a:endParaRPr lang="pl-PL" sz="1400" b="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 tym</a:t>
                      </a:r>
                      <a:endParaRPr lang="pl-PL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 anchor="ctr"/>
                </a:tc>
              </a:tr>
              <a:tr h="803559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Subwencja MEN</a:t>
                      </a:r>
                      <a:endParaRPr lang="pl-P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Gmina</a:t>
                      </a:r>
                      <a:endParaRPr lang="pl-P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Dotacje celowe</a:t>
                      </a:r>
                      <a:endParaRPr lang="pl-P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Inne dochody</a:t>
                      </a:r>
                      <a:endParaRPr lang="pl-PL" sz="1400" dirty="0"/>
                    </a:p>
                  </a:txBody>
                  <a:tcPr anchor="ctr"/>
                </a:tc>
              </a:tr>
              <a:tr h="7168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dirty="0" smtClean="0">
                          <a:latin typeface="+mj-lt"/>
                        </a:rPr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41 787 989,39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20 996 373,00</a:t>
                      </a:r>
                      <a:endParaRPr lang="pl-PL" sz="13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15 859 013,37</a:t>
                      </a:r>
                      <a:endParaRPr lang="pl-PL" sz="13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2 519 795,42</a:t>
                      </a:r>
                      <a:endParaRPr lang="pl-PL" sz="1300" baseline="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 smtClean="0">
                          <a:latin typeface="+mj-lt"/>
                        </a:rPr>
                        <a:t>2 412 807,60</a:t>
                      </a:r>
                    </a:p>
                  </a:txBody>
                  <a:tcPr anchor="ctr"/>
                </a:tc>
              </a:tr>
              <a:tr h="756680"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43 629 529,33</a:t>
                      </a:r>
                      <a:endParaRPr lang="pl-PL" sz="13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21 241</a:t>
                      </a:r>
                      <a:r>
                        <a:rPr lang="pl-PL" sz="1300" baseline="0" dirty="0" smtClean="0">
                          <a:latin typeface="+mj-lt"/>
                        </a:rPr>
                        <a:t> </a:t>
                      </a:r>
                      <a:r>
                        <a:rPr lang="pl-PL" sz="1300" dirty="0" smtClean="0">
                          <a:latin typeface="+mj-lt"/>
                        </a:rPr>
                        <a:t>721,00</a:t>
                      </a:r>
                      <a:endParaRPr lang="pl-PL" sz="13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pl-PL" sz="1300" dirty="0" smtClean="0">
                          <a:latin typeface="+mj-lt"/>
                        </a:rPr>
                        <a:t>17 415 143,65</a:t>
                      </a:r>
                      <a:endParaRPr lang="pl-PL" sz="13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2 409 207,35</a:t>
                      </a:r>
                      <a:endParaRPr lang="pl-PL" sz="130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2 563 457,33</a:t>
                      </a:r>
                    </a:p>
                  </a:txBody>
                  <a:tcPr anchor="ctr"/>
                </a:tc>
              </a:tr>
              <a:tr h="653130"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2018 </a:t>
                      </a:r>
                    </a:p>
                    <a:p>
                      <a:pPr algn="ctr"/>
                      <a:endParaRPr lang="pl-PL" sz="130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47 343 365,21</a:t>
                      </a:r>
                      <a:endParaRPr lang="pl-PL" sz="13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22 037 194,00</a:t>
                      </a:r>
                      <a:endParaRPr lang="pl-PL" sz="13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20 574 235,53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2 179 810,93</a:t>
                      </a:r>
                      <a:endParaRPr lang="pl-PL" sz="130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2 552 124,75</a:t>
                      </a:r>
                    </a:p>
                  </a:txBody>
                  <a:tcPr anchor="ctr"/>
                </a:tc>
              </a:tr>
              <a:tr h="1114877"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2019 </a:t>
                      </a:r>
                    </a:p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plan wrzesień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48 700 814,00</a:t>
                      </a:r>
                      <a:endParaRPr lang="pl-PL" sz="13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 smtClean="0">
                          <a:latin typeface="+mj-lt"/>
                        </a:rPr>
                        <a:t>22 445 626,00</a:t>
                      </a:r>
                      <a:endParaRPr lang="pl-PL" sz="13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21 644 657,00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 smtClean="0">
                          <a:latin typeface="+mj-lt"/>
                        </a:rPr>
                        <a:t>2 014 080,00</a:t>
                      </a:r>
                      <a:endParaRPr lang="pl-PL" sz="130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2 596 451,00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43900" y="5715016"/>
            <a:ext cx="609600" cy="521208"/>
          </a:xfrm>
        </p:spPr>
        <p:txBody>
          <a:bodyPr/>
          <a:lstStyle/>
          <a:p>
            <a:fld id="{5E8FF643-2FEC-4504-82A8-F3891CB64D13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/>
          </a:bodyPr>
          <a:lstStyle/>
          <a:p>
            <a:pPr algn="ctr"/>
            <a:r>
              <a:rPr lang="pl-PL" sz="1800" dirty="0" smtClean="0"/>
              <a:t>Nakłady na oświatę – placówki oświatowe</a:t>
            </a:r>
            <a:endParaRPr lang="pl-PL" sz="1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642910" y="1052736"/>
          <a:ext cx="8215370" cy="4590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Budżet jednostek oświatowych </a:t>
            </a:r>
            <a:endParaRPr lang="pl-PL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755576" y="1484784"/>
          <a:ext cx="7816954" cy="4211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893"/>
                <a:gridCol w="1536435"/>
                <a:gridCol w="1440160"/>
                <a:gridCol w="1656184"/>
                <a:gridCol w="1768282"/>
              </a:tblGrid>
              <a:tr h="813503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Jednostki</a:t>
                      </a:r>
                      <a:endParaRPr lang="pl-PL" sz="1400" dirty="0"/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Budżet 2016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Budżet 2017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Budżet 2018 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 smtClean="0"/>
                    </a:p>
                    <a:p>
                      <a:pPr algn="ctr"/>
                      <a:r>
                        <a:rPr lang="pl-PL" sz="1400" dirty="0" smtClean="0"/>
                        <a:t>Budżet 2019 </a:t>
                      </a:r>
                    </a:p>
                    <a:p>
                      <a:pPr algn="ctr"/>
                      <a:r>
                        <a:rPr lang="pl-PL" sz="1400" dirty="0" smtClean="0"/>
                        <a:t>stan 30.09.2019 r.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 marL="82973" marR="82973" anchor="ctr"/>
                </a:tc>
              </a:tr>
              <a:tr h="156276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Szkoły podstawowe</a:t>
                      </a:r>
                      <a:endParaRPr lang="pl-PL" sz="1200" dirty="0"/>
                    </a:p>
                    <a:p>
                      <a:pPr algn="ctr"/>
                      <a:r>
                        <a:rPr lang="pl-PL" sz="1200" dirty="0" smtClean="0"/>
                        <a:t>Gimnazja</a:t>
                      </a:r>
                    </a:p>
                    <a:p>
                      <a:pPr algn="ctr"/>
                      <a:r>
                        <a:rPr lang="pl-PL" sz="1200" dirty="0" smtClean="0"/>
                        <a:t>Przedszkola</a:t>
                      </a:r>
                      <a:endParaRPr lang="pl-PL" sz="1200" dirty="0"/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36 798 498,25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35 732 183,40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42 249 386,30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42 021 278,52</a:t>
                      </a:r>
                    </a:p>
                  </a:txBody>
                  <a:tcPr marL="9525" marR="9525" marT="9525" marB="0" anchor="ctr"/>
                </a:tc>
              </a:tr>
              <a:tr h="879399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Inne (jednostki niepubliczne)</a:t>
                      </a:r>
                      <a:endParaRPr lang="pl-PL" sz="1200" dirty="0"/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4 989 491,14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5 793 085,00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5 093 978,91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6 679 535,48</a:t>
                      </a:r>
                    </a:p>
                  </a:txBody>
                  <a:tcPr marL="9525" marR="9525" marT="9525" marB="0" anchor="ctr"/>
                </a:tc>
              </a:tr>
              <a:tr h="610632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Razem</a:t>
                      </a:r>
                      <a:endParaRPr lang="pl-PL" sz="1200" b="1" dirty="0"/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41 787 989,39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43 629 529,33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47 343 365,21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48 700 814,00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fld id="{5E8FF643-2FEC-4504-82A8-F3891CB64D13}" type="slidenum">
              <a:rPr lang="pl-PL" smtClean="0"/>
              <a:pPr/>
              <a:t>8</a:t>
            </a:fld>
            <a:endParaRPr lang="pl-PL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1800" dirty="0" smtClean="0"/>
              <a:t>B</a:t>
            </a:r>
            <a:r>
              <a:rPr lang="pl-PL" sz="1800" dirty="0" smtClean="0"/>
              <a:t>udżet</a:t>
            </a:r>
            <a:r>
              <a:rPr lang="pl-PL" sz="1800" dirty="0" smtClean="0"/>
              <a:t>: przedszkola, żłobki, klubik dziecięcy</a:t>
            </a:r>
            <a:endParaRPr lang="pl-PL" sz="1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23528" y="1571612"/>
          <a:ext cx="8136904" cy="3585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65766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Wysokość budżetu</a:t>
                      </a:r>
                      <a:endParaRPr lang="pl-PL" dirty="0"/>
                    </a:p>
                  </a:txBody>
                  <a:tcPr marL="94493" marR="94493"/>
                </a:tc>
              </a:tr>
              <a:tr h="1463959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2018</a:t>
                      </a:r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10 541 129,70</a:t>
                      </a:r>
                      <a:endParaRPr lang="pl-PL" dirty="0"/>
                    </a:p>
                  </a:txBody>
                  <a:tcPr marL="94493" marR="94493" anchor="ctr"/>
                </a:tc>
              </a:tr>
              <a:tr h="1463959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2019</a:t>
                      </a:r>
                    </a:p>
                    <a:p>
                      <a:pPr algn="ctr"/>
                      <a:r>
                        <a:rPr lang="pl-PL" sz="1000" dirty="0" smtClean="0"/>
                        <a:t>plan na 30 września</a:t>
                      </a:r>
                    </a:p>
                    <a:p>
                      <a:pPr algn="ctr"/>
                      <a:endParaRPr lang="pl-PL" sz="1000" dirty="0"/>
                    </a:p>
                  </a:txBody>
                  <a:tcPr marL="94493" marR="944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10 732 541,96</a:t>
                      </a:r>
                      <a:endParaRPr lang="pl-PL" dirty="0"/>
                    </a:p>
                  </a:txBody>
                  <a:tcPr marL="94493" marR="94493" anchor="ctr"/>
                </a:tc>
              </a:tr>
            </a:tbl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F643-2FEC-4504-82A8-F3891CB64D13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12702</TotalTime>
  <Words>1926</Words>
  <Application>Microsoft Office PowerPoint</Application>
  <PresentationFormat>Pokaz na ekranie (4:3)</PresentationFormat>
  <Paragraphs>1009</Paragraphs>
  <Slides>28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Przesilenie</vt:lpstr>
      <vt:lpstr>Informacja  o stanie realizacji  zadań oświatowych  za rok szkolny 2018/2019</vt:lpstr>
      <vt:lpstr>Slajd 2</vt:lpstr>
      <vt:lpstr>Liczba dzieci uczęszczających do Przedszkoli Miejskich  (dane z SIO na wrzesień 2018 r.)</vt:lpstr>
      <vt:lpstr>Liczba uczniów i oddziałów  skarżyskich szkół podstawowych i gimnazjów, dla których organem prowadzącym jest Gmina Skarżysko-Kamienna (2014/2015 - 2018/2019)</vt:lpstr>
      <vt:lpstr>Średnia liczba uczniów przypadająca na jeden oddział  w roku szkolnym 2016/2017, 2017/2018, 2018/2019</vt:lpstr>
      <vt:lpstr>Nakłady na oświatę – placówki oświatowe</vt:lpstr>
      <vt:lpstr>Nakłady na oświatę – placówki oświatowe</vt:lpstr>
      <vt:lpstr>Budżet jednostek oświatowych </vt:lpstr>
      <vt:lpstr>Budżet: przedszkola, żłobki, klubik dziecięcy</vt:lpstr>
      <vt:lpstr>Struktura wydatków w szkołach  podstawowych i gimnazjach w %</vt:lpstr>
      <vt:lpstr>Struktura wynagrodzeń pracowników  szkół podstawowych i gimnazjów  w %</vt:lpstr>
      <vt:lpstr>Średni roczny koszt jednego ucznia w roku  2016, 2017, 2018 </vt:lpstr>
      <vt:lpstr>Średni miesięczny koszt utrzymania przedszkolaka</vt:lpstr>
      <vt:lpstr>Liczba zatrudnionych nauczycieli</vt:lpstr>
      <vt:lpstr>Liczba etatów nauczycielskich w Placówkach 2017/2018, 2018/2019</vt:lpstr>
      <vt:lpstr>Liczba  etatów pracowników administracji i obsługi w placówkach oświatowych </vt:lpstr>
      <vt:lpstr>Liczba uczniów przypadająca na etat pracownika pedagogicznego oraz administracji i obsługi</vt:lpstr>
      <vt:lpstr>Wysokość dodatku uzupełniającego dla nauczycieli </vt:lpstr>
      <vt:lpstr>Stypendia  socjalne</vt:lpstr>
      <vt:lpstr>Slajd 20</vt:lpstr>
      <vt:lpstr>Slajd 21</vt:lpstr>
      <vt:lpstr>Sport -współzawodnictwo</vt:lpstr>
      <vt:lpstr>Osiągnięcia uczniów kończących gimnazjum w roku 2019.  Wyniki egzaminu gimnazjalnego uczniów szkół prowadzonych przez Gminę                Skarżysko-Kamienna (część humanistyczna, matematyczno-przyrodnicza, języki obce).</vt:lpstr>
      <vt:lpstr>Wyniki szkół z egzaminu gimnazjalnego 2019 stan na dzień 14.06.2019 r. </vt:lpstr>
      <vt:lpstr>Wyniki szkół z egzaminu gimnazjalnego 2018 stan na dzień 15.06.2018 r. </vt:lpstr>
      <vt:lpstr>Rozkłady wyników uczniów w szkołach z egzaminu ósmoklasisty 2019. Szkoła Podstawowa Nr 1 Szkoła Podstawowa Nr 2</vt:lpstr>
      <vt:lpstr>Rozkłady wyników uczniów w szkołach z egzaminu ósmoklasisty 2019. Szkoła Podstawowa Nr 3 Szkoła Podstawowa Nr 5 Szkoła Podstawowa Nr 7</vt:lpstr>
      <vt:lpstr>Rozkłady wyników uczniów w szkołach z egzaminu ósmoklasisty 2019. Szkoła Podstawowa Nr 8 Szkoła Podstawowa Nr 13 Szkoła Podstawowa Nr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Informacja o stanie realizacji zadań oświatowych za rok szkolny 2012/2013</dc:title>
  <dc:creator>k.myszka</dc:creator>
  <cp:lastModifiedBy>aferencz</cp:lastModifiedBy>
  <cp:revision>1732</cp:revision>
  <dcterms:created xsi:type="dcterms:W3CDTF">2013-10-03T07:05:56Z</dcterms:created>
  <dcterms:modified xsi:type="dcterms:W3CDTF">2019-10-28T08:47:01Z</dcterms:modified>
</cp:coreProperties>
</file>